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60"/>
  </p:notesMasterIdLst>
  <p:sldIdLst>
    <p:sldId id="256" r:id="rId3"/>
    <p:sldId id="372" r:id="rId4"/>
    <p:sldId id="490" r:id="rId5"/>
    <p:sldId id="491" r:id="rId6"/>
    <p:sldId id="492" r:id="rId7"/>
    <p:sldId id="494" r:id="rId8"/>
    <p:sldId id="524" r:id="rId9"/>
    <p:sldId id="497" r:id="rId10"/>
    <p:sldId id="500" r:id="rId11"/>
    <p:sldId id="499" r:id="rId12"/>
    <p:sldId id="552" r:id="rId13"/>
    <p:sldId id="512" r:id="rId14"/>
    <p:sldId id="501" r:id="rId15"/>
    <p:sldId id="502" r:id="rId16"/>
    <p:sldId id="503" r:id="rId17"/>
    <p:sldId id="504" r:id="rId18"/>
    <p:sldId id="505" r:id="rId19"/>
    <p:sldId id="506" r:id="rId20"/>
    <p:sldId id="507" r:id="rId21"/>
    <p:sldId id="508" r:id="rId22"/>
    <p:sldId id="511" r:id="rId23"/>
    <p:sldId id="509" r:id="rId24"/>
    <p:sldId id="510" r:id="rId25"/>
    <p:sldId id="513" r:id="rId26"/>
    <p:sldId id="551" r:id="rId27"/>
    <p:sldId id="514" r:id="rId28"/>
    <p:sldId id="516" r:id="rId29"/>
    <p:sldId id="517" r:id="rId30"/>
    <p:sldId id="518" r:id="rId31"/>
    <p:sldId id="519" r:id="rId32"/>
    <p:sldId id="520" r:id="rId33"/>
    <p:sldId id="523" r:id="rId34"/>
    <p:sldId id="522" r:id="rId35"/>
    <p:sldId id="553" r:id="rId36"/>
    <p:sldId id="554" r:id="rId37"/>
    <p:sldId id="555" r:id="rId38"/>
    <p:sldId id="556" r:id="rId39"/>
    <p:sldId id="557" r:id="rId40"/>
    <p:sldId id="558" r:id="rId41"/>
    <p:sldId id="521" r:id="rId42"/>
    <p:sldId id="532" r:id="rId43"/>
    <p:sldId id="525" r:id="rId44"/>
    <p:sldId id="526" r:id="rId45"/>
    <p:sldId id="533" r:id="rId46"/>
    <p:sldId id="534" r:id="rId47"/>
    <p:sldId id="535" r:id="rId48"/>
    <p:sldId id="536" r:id="rId49"/>
    <p:sldId id="537" r:id="rId50"/>
    <p:sldId id="540" r:id="rId51"/>
    <p:sldId id="530" r:id="rId52"/>
    <p:sldId id="538" r:id="rId53"/>
    <p:sldId id="539" r:id="rId54"/>
    <p:sldId id="542" r:id="rId55"/>
    <p:sldId id="546" r:id="rId56"/>
    <p:sldId id="531" r:id="rId57"/>
    <p:sldId id="541" r:id="rId58"/>
    <p:sldId id="543" r:id="rId59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1222"/>
    <a:srgbClr val="D08E24"/>
    <a:srgbClr val="00281F"/>
    <a:srgbClr val="FDF4BD"/>
    <a:srgbClr val="8B651D"/>
    <a:srgbClr val="C3092B"/>
    <a:srgbClr val="00986E"/>
    <a:srgbClr val="A6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6" autoAdjust="0"/>
    <p:restoredTop sz="86415" autoAdjust="0"/>
  </p:normalViewPr>
  <p:slideViewPr>
    <p:cSldViewPr snapToGrid="0" snapToObjects="1">
      <p:cViewPr varScale="1">
        <p:scale>
          <a:sx n="147" d="100"/>
          <a:sy n="147" d="100"/>
        </p:scale>
        <p:origin x="332" y="1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98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317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Arkusz1!$D$1</c:f>
              <c:strCache>
                <c:ptCount val="1"/>
                <c:pt idx="0">
                  <c:v>sigmoid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Arkusz1!$A$2:$A$7</c:f>
              <c:strCache>
                <c:ptCount val="6"/>
                <c:pt idx="0">
                  <c:v>A</c:v>
                </c:pt>
                <c:pt idx="1">
                  <c:v>B 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Arkusz1!$D$2:$D$7</c:f>
              <c:numCache>
                <c:formatCode>0.000</c:formatCode>
                <c:ptCount val="6"/>
                <c:pt idx="0">
                  <c:v>9.5653186720916737E-3</c:v>
                </c:pt>
                <c:pt idx="1">
                  <c:v>6.4163876405173931E-2</c:v>
                </c:pt>
                <c:pt idx="2">
                  <c:v>0.94634334799282815</c:v>
                </c:pt>
                <c:pt idx="3">
                  <c:v>0.11105596671140755</c:v>
                </c:pt>
                <c:pt idx="4">
                  <c:v>0.73691589583342021</c:v>
                </c:pt>
                <c:pt idx="5">
                  <c:v>9.4490368950159317E-2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7C-4F7D-BFBF-E8CBC67C01D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70070344"/>
        <c:axId val="270061816"/>
      </c:barChart>
      <c:catAx>
        <c:axId val="270070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70061816"/>
        <c:crosses val="autoZero"/>
        <c:auto val="1"/>
        <c:lblAlgn val="ctr"/>
        <c:lblOffset val="100"/>
        <c:noMultiLvlLbl val="0"/>
      </c:catAx>
      <c:valAx>
        <c:axId val="270061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70070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Arkusz1!$E$1</c:f>
              <c:strCache>
                <c:ptCount val="1"/>
                <c:pt idx="0">
                  <c:v>softmax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Arkusz1!$A$2:$A$7</c:f>
              <c:strCache>
                <c:ptCount val="6"/>
                <c:pt idx="0">
                  <c:v>A</c:v>
                </c:pt>
                <c:pt idx="1">
                  <c:v>B 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Arkusz1!$E$2:$E$7</c:f>
              <c:numCache>
                <c:formatCode>0.000</c:formatCode>
                <c:ptCount val="6"/>
                <c:pt idx="0">
                  <c:v>4.6553024925579214E-4</c:v>
                </c:pt>
                <c:pt idx="1">
                  <c:v>3.3049514981907573E-3</c:v>
                </c:pt>
                <c:pt idx="2">
                  <c:v>0.85015764578171915</c:v>
                </c:pt>
                <c:pt idx="3">
                  <c:v>6.0220142592321583E-3</c:v>
                </c:pt>
                <c:pt idx="4">
                  <c:v>0.13501984908817183</c:v>
                </c:pt>
                <c:pt idx="5">
                  <c:v>5.0300091234305403E-3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9C-4834-B5C0-D19836567FF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70074936"/>
        <c:axId val="270080840"/>
      </c:barChart>
      <c:catAx>
        <c:axId val="270074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70080840"/>
        <c:crosses val="autoZero"/>
        <c:auto val="1"/>
        <c:lblAlgn val="ctr"/>
        <c:lblOffset val="100"/>
        <c:noMultiLvlLbl val="0"/>
      </c:catAx>
      <c:valAx>
        <c:axId val="270080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70074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58B14-FDE2-44C5-8424-416777516B4B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4FCCD-6D96-4B3C-958A-79AC0FBC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56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4FCCD-6D96-4B3C-958A-79AC0FBC5A0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34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4FCCD-6D96-4B3C-958A-79AC0FBC5A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68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9BE73-1A7E-4E96-9B57-2DC98C88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27CA0-0F71-4629-B5B8-33FCC1B2C946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C6355-C731-4FEC-B699-9A0EDFCC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1310A-17E8-4CEE-B003-EBC14E6A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B8CE1A-0581-42E6-9469-6F122DD2BD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018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0D9EB-B946-4C2C-BDD5-F5E4B1CE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B3474-8AEE-4ECA-BB82-0786B0BC4324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D397-2174-4FAA-9C54-559AC4E4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8A467-FBF5-404C-95F4-C6D607710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B89BFE-30E5-40E7-B012-696CD9B77B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7093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8F3CC-1661-47B2-858B-34AC4FB4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267E3-C97F-43E0-AF54-CE5FB2A07A64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33ED7-1FA2-4ED2-85E7-00400AA9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3526D-9B84-4BA4-8706-1C17D35F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1D732F-438A-4BA8-A09D-906C70DBC6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4001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Rectangle 1391"/>
          <p:cNvSpPr/>
          <p:nvPr userDrawn="1"/>
        </p:nvSpPr>
        <p:spPr bwMode="auto">
          <a:xfrm>
            <a:off x="114930" y="75959"/>
            <a:ext cx="12781409" cy="6727537"/>
          </a:xfrm>
          <a:prstGeom prst="rect">
            <a:avLst/>
          </a:prstGeom>
          <a:blipFill>
            <a:blip r:embed="rId2">
              <a:alphaModFix amt="80000"/>
            </a:blip>
            <a:srcRect/>
            <a:stretch>
              <a:fillRect l="-89347" r="-1"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2118" indent="-252118" algn="ctr" defTabSz="68560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</a:pPr>
            <a:endParaRPr lang="en-US" sz="1471" b="1" dirty="0" err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3"/>
          <a:srcRect l="3690" t="27657" r="2751" b="17378"/>
          <a:stretch/>
        </p:blipFill>
        <p:spPr>
          <a:xfrm>
            <a:off x="114927" y="6"/>
            <a:ext cx="12192744" cy="68574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4"/>
          <a:srcRect l="5796" t="5241" b="19866"/>
          <a:stretch/>
        </p:blipFill>
        <p:spPr>
          <a:xfrm>
            <a:off x="29403" y="-45377"/>
            <a:ext cx="9109764" cy="6930105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8" y="333918"/>
            <a:ext cx="5141369" cy="3406726"/>
          </a:xfrm>
          <a:prstGeom prst="rect">
            <a:avLst/>
          </a:prstGeom>
        </p:spPr>
        <p:txBody>
          <a:bodyPr vert="horz" wrap="square" lIns="107556" tIns="67223" rIns="107556" bIns="67223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3971" dirty="0">
              <a:solidFill>
                <a:srgbClr val="0072C6"/>
              </a:solidFill>
            </a:endParaRPr>
          </a:p>
        </p:txBody>
      </p:sp>
      <p:sp>
        <p:nvSpPr>
          <p:cNvPr id="1382" name="Title 1"/>
          <p:cNvSpPr>
            <a:spLocks noGrp="1"/>
          </p:cNvSpPr>
          <p:nvPr>
            <p:ph type="title"/>
          </p:nvPr>
        </p:nvSpPr>
        <p:spPr>
          <a:xfrm>
            <a:off x="269243" y="289519"/>
            <a:ext cx="5258796" cy="2386171"/>
          </a:xfrm>
        </p:spPr>
        <p:txBody>
          <a:bodyPr/>
          <a:lstStyle>
            <a:lvl1pPr>
              <a:defRPr sz="3971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858530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Critica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3948" y="254721"/>
            <a:ext cx="11424437" cy="1054884"/>
          </a:xfrm>
        </p:spPr>
        <p:txBody>
          <a:bodyPr lIns="146304" tIns="91440" rIns="146304" bIns="91440"/>
          <a:lstStyle>
            <a:lvl1pPr>
              <a:lnSpc>
                <a:spcPts val="4541"/>
              </a:lnSpc>
              <a:defRPr sz="294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sit.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4574" y="1324595"/>
            <a:ext cx="7151167" cy="485274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2" name="TextBox 11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1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415739" y="1324594"/>
            <a:ext cx="4508580" cy="48273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471"/>
              </a:spcBef>
              <a:buFontTx/>
              <a:buNone/>
              <a:defRPr sz="2353">
                <a:solidFill>
                  <a:srgbClr val="C00000"/>
                </a:solidFill>
              </a:defRPr>
            </a:lvl1pPr>
            <a:lvl2pPr marL="252118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2pPr>
            <a:lvl3pPr marL="420196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3pPr>
            <a:lvl4pPr marL="588276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4pPr>
            <a:lvl5pPr marL="756354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502782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Critica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5938" y="1350551"/>
            <a:ext cx="6751519" cy="4826969"/>
          </a:xfrm>
          <a:solidFill>
            <a:schemeClr val="bg1">
              <a:lumMod val="95000"/>
            </a:schemeClr>
          </a:solidFill>
          <a:ln w="63500">
            <a:solidFill>
              <a:schemeClr val="accent4"/>
            </a:solidFill>
            <a:miter lim="800000"/>
          </a:ln>
        </p:spPr>
        <p:txBody>
          <a:bodyPr wrap="square">
            <a:normAutofit/>
          </a:bodyPr>
          <a:lstStyle>
            <a:lvl1pPr marL="0" indent="0" defTabSz="27427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351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4278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556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22834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7110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3" name="TextBox 12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2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15739" y="1324594"/>
            <a:ext cx="4508580" cy="48273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471"/>
              </a:spcBef>
              <a:buFontTx/>
              <a:buNone/>
              <a:defRPr lang="en-US" sz="1764" kern="1200" dirty="0" smtClean="0">
                <a:solidFill>
                  <a:schemeClr val="accent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252118" indent="0">
              <a:lnSpc>
                <a:spcPct val="100000"/>
              </a:lnSpc>
              <a:spcBef>
                <a:spcPts val="1471"/>
              </a:spcBef>
              <a:buFontTx/>
              <a:buNone/>
              <a:defRPr lang="en-US" sz="1441" b="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Segoe UI Semibold" panose="020B0702040204020203" pitchFamily="34" charset="0"/>
              </a:defRPr>
            </a:lvl2pPr>
            <a:lvl3pPr marL="420196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3pPr>
            <a:lvl4pPr marL="588276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4pPr>
            <a:lvl5pPr marL="756354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5pPr>
          </a:lstStyle>
          <a:p>
            <a:pPr marL="0" lvl="0" indent="0" algn="l" defTabSz="685155" rtl="0" fontAlgn="base">
              <a:lnSpc>
                <a:spcPct val="100000"/>
              </a:lnSpc>
              <a:spcBef>
                <a:spcPts val="900"/>
              </a:spcBef>
              <a:spcAft>
                <a:spcPts val="883"/>
              </a:spcAft>
              <a:buClr>
                <a:schemeClr val="tx1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685155" rtl="0" fontAlgn="base">
              <a:lnSpc>
                <a:spcPct val="100000"/>
              </a:lnSpc>
              <a:spcBef>
                <a:spcPts val="451"/>
              </a:spcBef>
              <a:spcAft>
                <a:spcPts val="883"/>
              </a:spcAft>
              <a:buSzPct val="90000"/>
              <a:buFont typeface="Arial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3951" y="254727"/>
            <a:ext cx="11420452" cy="1057931"/>
          </a:xfrm>
        </p:spPr>
        <p:txBody>
          <a:bodyPr lIns="146304" tIns="91440" rIns="146304" bIns="91440" anchor="ctr" anchorCtr="0"/>
          <a:lstStyle>
            <a:lvl1pPr marL="0" indent="0">
              <a:buNone/>
              <a:defRPr sz="294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5pPr marL="7563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540903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ssion Critical Sec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7" y="2084173"/>
            <a:ext cx="8058228" cy="1793104"/>
          </a:xfrm>
        </p:spPr>
        <p:txBody>
          <a:bodyPr/>
          <a:lstStyle>
            <a:lvl1pPr>
              <a:defRPr sz="4413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4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46418" t="28339" b="17442"/>
          <a:stretch/>
        </p:blipFill>
        <p:spPr>
          <a:xfrm>
            <a:off x="-68951" y="-22989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8" y="333918"/>
            <a:ext cx="5141369" cy="3406726"/>
          </a:xfrm>
          <a:prstGeom prst="rect">
            <a:avLst/>
          </a:prstGeom>
        </p:spPr>
        <p:txBody>
          <a:bodyPr vert="horz" wrap="square" lIns="107556" tIns="67223" rIns="107556" bIns="67223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3971" dirty="0">
              <a:solidFill>
                <a:srgbClr val="0072C6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202933" y="2956055"/>
            <a:ext cx="1800939" cy="1801197"/>
            <a:chOff x="11092177" y="4747627"/>
            <a:chExt cx="540526" cy="540526"/>
          </a:xfrm>
        </p:grpSpPr>
        <p:sp>
          <p:nvSpPr>
            <p:cNvPr id="26" name="Freeform 186"/>
            <p:cNvSpPr>
              <a:spLocks/>
            </p:cNvSpPr>
            <p:nvPr userDrawn="1"/>
          </p:nvSpPr>
          <p:spPr bwMode="auto">
            <a:xfrm>
              <a:off x="11092177" y="4747627"/>
              <a:ext cx="540526" cy="540526"/>
            </a:xfrm>
            <a:prstGeom prst="ellipse">
              <a:avLst/>
            </a:prstGeom>
            <a:solidFill>
              <a:srgbClr val="FFB900">
                <a:alpha val="36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0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2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+mn-cs"/>
              </a:endParaRPr>
            </a:p>
          </p:txBody>
        </p:sp>
        <p:sp>
          <p:nvSpPr>
            <p:cNvPr id="27" name="Freeform 187"/>
            <p:cNvSpPr>
              <a:spLocks noEditPoints="1"/>
            </p:cNvSpPr>
            <p:nvPr/>
          </p:nvSpPr>
          <p:spPr bwMode="auto">
            <a:xfrm>
              <a:off x="11185499" y="4841873"/>
              <a:ext cx="352959" cy="352035"/>
            </a:xfrm>
            <a:prstGeom prst="ellipse">
              <a:avLst/>
            </a:prstGeom>
            <a:solidFill>
              <a:srgbClr val="FF8C00">
                <a:alpha val="79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0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2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1258847" y="4915587"/>
              <a:ext cx="207178" cy="289829"/>
              <a:chOff x="-2260605" y="4106862"/>
              <a:chExt cx="298450" cy="417514"/>
            </a:xfrm>
          </p:grpSpPr>
          <p:sp>
            <p:nvSpPr>
              <p:cNvPr id="29" name="Freeform 188"/>
              <p:cNvSpPr>
                <a:spLocks/>
              </p:cNvSpPr>
              <p:nvPr/>
            </p:nvSpPr>
            <p:spPr bwMode="auto">
              <a:xfrm>
                <a:off x="-2260605" y="4106862"/>
                <a:ext cx="298450" cy="376238"/>
              </a:xfrm>
              <a:custGeom>
                <a:avLst/>
                <a:gdLst>
                  <a:gd name="T0" fmla="*/ 398 w 398"/>
                  <a:gd name="T1" fmla="*/ 199 h 504"/>
                  <a:gd name="T2" fmla="*/ 199 w 398"/>
                  <a:gd name="T3" fmla="*/ 0 h 504"/>
                  <a:gd name="T4" fmla="*/ 0 w 398"/>
                  <a:gd name="T5" fmla="*/ 199 h 504"/>
                  <a:gd name="T6" fmla="*/ 60 w 398"/>
                  <a:gd name="T7" fmla="*/ 341 h 504"/>
                  <a:gd name="T8" fmla="*/ 60 w 398"/>
                  <a:gd name="T9" fmla="*/ 341 h 504"/>
                  <a:gd name="T10" fmla="*/ 122 w 398"/>
                  <a:gd name="T11" fmla="*/ 468 h 504"/>
                  <a:gd name="T12" fmla="*/ 195 w 398"/>
                  <a:gd name="T13" fmla="*/ 501 h 504"/>
                  <a:gd name="T14" fmla="*/ 196 w 398"/>
                  <a:gd name="T15" fmla="*/ 504 h 504"/>
                  <a:gd name="T16" fmla="*/ 199 w 398"/>
                  <a:gd name="T17" fmla="*/ 502 h 504"/>
                  <a:gd name="T18" fmla="*/ 202 w 398"/>
                  <a:gd name="T19" fmla="*/ 504 h 504"/>
                  <a:gd name="T20" fmla="*/ 203 w 398"/>
                  <a:gd name="T21" fmla="*/ 501 h 504"/>
                  <a:gd name="T22" fmla="*/ 276 w 398"/>
                  <a:gd name="T23" fmla="*/ 468 h 504"/>
                  <a:gd name="T24" fmla="*/ 336 w 398"/>
                  <a:gd name="T25" fmla="*/ 344 h 504"/>
                  <a:gd name="T26" fmla="*/ 398 w 398"/>
                  <a:gd name="T27" fmla="*/ 199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8" h="504">
                    <a:moveTo>
                      <a:pt x="398" y="199"/>
                    </a:moveTo>
                    <a:cubicBezTo>
                      <a:pt x="398" y="89"/>
                      <a:pt x="309" y="0"/>
                      <a:pt x="199" y="0"/>
                    </a:cubicBezTo>
                    <a:cubicBezTo>
                      <a:pt x="89" y="0"/>
                      <a:pt x="0" y="89"/>
                      <a:pt x="0" y="199"/>
                    </a:cubicBezTo>
                    <a:cubicBezTo>
                      <a:pt x="0" y="255"/>
                      <a:pt x="23" y="305"/>
                      <a:pt x="60" y="341"/>
                    </a:cubicBezTo>
                    <a:cubicBezTo>
                      <a:pt x="60" y="341"/>
                      <a:pt x="60" y="341"/>
                      <a:pt x="60" y="341"/>
                    </a:cubicBezTo>
                    <a:cubicBezTo>
                      <a:pt x="120" y="402"/>
                      <a:pt x="122" y="468"/>
                      <a:pt x="122" y="468"/>
                    </a:cubicBezTo>
                    <a:cubicBezTo>
                      <a:pt x="195" y="501"/>
                      <a:pt x="195" y="501"/>
                      <a:pt x="195" y="501"/>
                    </a:cubicBezTo>
                    <a:cubicBezTo>
                      <a:pt x="196" y="504"/>
                      <a:pt x="196" y="504"/>
                      <a:pt x="196" y="504"/>
                    </a:cubicBezTo>
                    <a:cubicBezTo>
                      <a:pt x="199" y="502"/>
                      <a:pt x="199" y="502"/>
                      <a:pt x="199" y="502"/>
                    </a:cubicBezTo>
                    <a:cubicBezTo>
                      <a:pt x="202" y="504"/>
                      <a:pt x="202" y="504"/>
                      <a:pt x="202" y="504"/>
                    </a:cubicBezTo>
                    <a:cubicBezTo>
                      <a:pt x="203" y="501"/>
                      <a:pt x="203" y="501"/>
                      <a:pt x="203" y="501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6" y="468"/>
                      <a:pt x="278" y="403"/>
                      <a:pt x="336" y="344"/>
                    </a:cubicBezTo>
                    <a:cubicBezTo>
                      <a:pt x="374" y="307"/>
                      <a:pt x="398" y="256"/>
                      <a:pt x="398" y="1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02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23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cs typeface="+mn-cs"/>
                </a:endParaRPr>
              </a:p>
            </p:txBody>
          </p:sp>
          <p:sp>
            <p:nvSpPr>
              <p:cNvPr id="30" name="Freeform 192"/>
              <p:cNvSpPr>
                <a:spLocks noEditPoints="1"/>
              </p:cNvSpPr>
              <p:nvPr/>
            </p:nvSpPr>
            <p:spPr bwMode="auto">
              <a:xfrm>
                <a:off x="-2260600" y="4254501"/>
                <a:ext cx="230188" cy="198438"/>
              </a:xfrm>
              <a:custGeom>
                <a:avLst/>
                <a:gdLst>
                  <a:gd name="T0" fmla="*/ 276 w 308"/>
                  <a:gd name="T1" fmla="*/ 267 h 267"/>
                  <a:gd name="T2" fmla="*/ 276 w 308"/>
                  <a:gd name="T3" fmla="*/ 267 h 267"/>
                  <a:gd name="T4" fmla="*/ 276 w 308"/>
                  <a:gd name="T5" fmla="*/ 267 h 267"/>
                  <a:gd name="T6" fmla="*/ 276 w 308"/>
                  <a:gd name="T7" fmla="*/ 267 h 267"/>
                  <a:gd name="T8" fmla="*/ 308 w 308"/>
                  <a:gd name="T9" fmla="*/ 180 h 267"/>
                  <a:gd name="T10" fmla="*/ 276 w 308"/>
                  <a:gd name="T11" fmla="*/ 261 h 267"/>
                  <a:gd name="T12" fmla="*/ 308 w 308"/>
                  <a:gd name="T13" fmla="*/ 180 h 267"/>
                  <a:gd name="T14" fmla="*/ 308 w 308"/>
                  <a:gd name="T15" fmla="*/ 180 h 267"/>
                  <a:gd name="T16" fmla="*/ 308 w 308"/>
                  <a:gd name="T17" fmla="*/ 180 h 267"/>
                  <a:gd name="T18" fmla="*/ 0 w 308"/>
                  <a:gd name="T19" fmla="*/ 1 h 267"/>
                  <a:gd name="T20" fmla="*/ 0 w 308"/>
                  <a:gd name="T21" fmla="*/ 1 h 267"/>
                  <a:gd name="T22" fmla="*/ 0 w 308"/>
                  <a:gd name="T23" fmla="*/ 1 h 267"/>
                  <a:gd name="T24" fmla="*/ 0 w 308"/>
                  <a:gd name="T25" fmla="*/ 1 h 267"/>
                  <a:gd name="T26" fmla="*/ 0 w 308"/>
                  <a:gd name="T27" fmla="*/ 0 h 267"/>
                  <a:gd name="T28" fmla="*/ 0 w 308"/>
                  <a:gd name="T29" fmla="*/ 0 h 267"/>
                  <a:gd name="T30" fmla="*/ 0 w 308"/>
                  <a:gd name="T31" fmla="*/ 0 h 267"/>
                  <a:gd name="T32" fmla="*/ 0 w 308"/>
                  <a:gd name="T33" fmla="*/ 0 h 267"/>
                  <a:gd name="T34" fmla="*/ 0 w 308"/>
                  <a:gd name="T35" fmla="*/ 0 h 267"/>
                  <a:gd name="T36" fmla="*/ 0 w 308"/>
                  <a:gd name="T37" fmla="*/ 0 h 267"/>
                  <a:gd name="T38" fmla="*/ 0 w 308"/>
                  <a:gd name="T39" fmla="*/ 0 h 267"/>
                  <a:gd name="T40" fmla="*/ 0 w 308"/>
                  <a:gd name="T41" fmla="*/ 0 h 267"/>
                  <a:gd name="T42" fmla="*/ 0 w 308"/>
                  <a:gd name="T4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267">
                    <a:moveTo>
                      <a:pt x="276" y="267"/>
                    </a:move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moveTo>
                      <a:pt x="308" y="180"/>
                    </a:moveTo>
                    <a:cubicBezTo>
                      <a:pt x="286" y="214"/>
                      <a:pt x="279" y="246"/>
                      <a:pt x="276" y="261"/>
                    </a:cubicBezTo>
                    <a:cubicBezTo>
                      <a:pt x="279" y="246"/>
                      <a:pt x="286" y="214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A8C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02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23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cs typeface="+mn-cs"/>
                </a:endParaRPr>
              </a:p>
            </p:txBody>
          </p:sp>
          <p:sp>
            <p:nvSpPr>
              <p:cNvPr id="31" name="Rectangle 194"/>
              <p:cNvSpPr>
                <a:spLocks noChangeArrowheads="1"/>
              </p:cNvSpPr>
              <p:nvPr/>
            </p:nvSpPr>
            <p:spPr bwMode="auto">
              <a:xfrm>
                <a:off x="-2168525" y="4452938"/>
                <a:ext cx="114300" cy="714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02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23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cs typeface="+mn-cs"/>
                </a:endParaRPr>
              </a:p>
            </p:txBody>
          </p:sp>
        </p:grp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3" y="289519"/>
            <a:ext cx="5258796" cy="2386171"/>
          </a:xfrm>
        </p:spPr>
        <p:txBody>
          <a:bodyPr/>
          <a:lstStyle>
            <a:lvl1pPr>
              <a:defRPr sz="3971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381762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s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3948" y="254721"/>
            <a:ext cx="11424437" cy="1054884"/>
          </a:xfrm>
        </p:spPr>
        <p:txBody>
          <a:bodyPr lIns="146304" tIns="91440" rIns="146304" bIns="91440"/>
          <a:lstStyle>
            <a:lvl1pPr>
              <a:lnSpc>
                <a:spcPts val="4541"/>
              </a:lnSpc>
              <a:defRPr sz="294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15281" y="1324191"/>
            <a:ext cx="4273107" cy="4853157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883"/>
              </a:spcBef>
              <a:spcAft>
                <a:spcPts val="883"/>
              </a:spcAft>
              <a:buClr>
                <a:schemeClr val="tx1"/>
              </a:buClr>
              <a:buFont typeface="Wingdings" pitchFamily="2" charset="2"/>
              <a:buNone/>
              <a:defRPr sz="1764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Aft>
                <a:spcPts val="883"/>
              </a:spcAft>
              <a:buNone/>
              <a:defRPr sz="1443">
                <a:solidFill>
                  <a:schemeClr val="tx1"/>
                </a:solidFill>
              </a:defRPr>
            </a:lvl2pPr>
            <a:lvl3pPr marL="167057" indent="0">
              <a:lnSpc>
                <a:spcPct val="100000"/>
              </a:lnSpc>
              <a:spcAft>
                <a:spcPts val="883"/>
              </a:spcAft>
              <a:buNone/>
              <a:tabLst/>
              <a:defRPr sz="1443">
                <a:solidFill>
                  <a:schemeClr val="tx1"/>
                </a:solidFill>
              </a:defRPr>
            </a:lvl3pPr>
            <a:lvl4pPr marL="331824" indent="0">
              <a:buNone/>
              <a:defRPr/>
            </a:lvl4pPr>
            <a:lvl5pPr marL="49430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4574" y="1324595"/>
            <a:ext cx="7151167" cy="485274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2" name="TextBox 11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552887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s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3951" y="1312659"/>
            <a:ext cx="6751519" cy="4826969"/>
          </a:xfrm>
          <a:solidFill>
            <a:schemeClr val="bg1">
              <a:lumMod val="95000"/>
            </a:schemeClr>
          </a:solidFill>
          <a:ln w="63500">
            <a:solidFill>
              <a:schemeClr val="accent5"/>
            </a:solidFill>
            <a:miter lim="800000"/>
          </a:ln>
        </p:spPr>
        <p:txBody>
          <a:bodyPr wrap="square">
            <a:normAutofit/>
          </a:bodyPr>
          <a:lstStyle>
            <a:lvl1pPr marL="0" indent="0" defTabSz="27427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351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4278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556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22834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7110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87457" y="1312652"/>
            <a:ext cx="4511647" cy="4826970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883"/>
              </a:spcAft>
              <a:buClr>
                <a:schemeClr val="tx1"/>
              </a:buClr>
              <a:buFont typeface="Wingdings" pitchFamily="2" charset="2"/>
              <a:buNone/>
              <a:defRPr sz="1764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Bef>
                <a:spcPts val="451"/>
              </a:spcBef>
              <a:spcAft>
                <a:spcPts val="883"/>
              </a:spcAft>
              <a:buNone/>
              <a:defRPr sz="1441" b="0">
                <a:latin typeface="+mn-lt"/>
                <a:cs typeface="Segoe UI Semibold" panose="020B0702040204020203" pitchFamily="34" charset="0"/>
              </a:defRPr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3" name="TextBox 12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1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3951" y="254727"/>
            <a:ext cx="11420452" cy="1057931"/>
          </a:xfrm>
        </p:spPr>
        <p:txBody>
          <a:bodyPr lIns="146304" tIns="91440" rIns="146304" bIns="91440" anchor="ctr" anchorCtr="0"/>
          <a:lstStyle>
            <a:lvl1pPr marL="0" indent="0">
              <a:buNone/>
              <a:defRPr sz="294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5pPr marL="7563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92074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sights sec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887" y="2084173"/>
            <a:ext cx="8058228" cy="1793104"/>
          </a:xfrm>
        </p:spPr>
        <p:txBody>
          <a:bodyPr/>
          <a:lstStyle>
            <a:lvl1pPr>
              <a:defRPr sz="4413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0609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F8C5C-F16A-43DF-811B-2A5D9466C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79EE07-6843-46A2-9596-0747823B72BA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E29E-6C97-41E6-88EB-43C26A669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6EA77-ECE7-4DE4-8FE9-313D3087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0E87C8-2A02-4BAE-9466-502BBBEDA2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1206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46638" t="28313" r="2844" b="17827"/>
          <a:stretch/>
        </p:blipFill>
        <p:spPr>
          <a:xfrm>
            <a:off x="-22985" y="-22989"/>
            <a:ext cx="12228156" cy="6873566"/>
          </a:xfrm>
          <a:prstGeom prst="rect">
            <a:avLst/>
          </a:prstGeom>
        </p:spPr>
      </p:pic>
      <p:sp>
        <p:nvSpPr>
          <p:cNvPr id="90" name="Title 1"/>
          <p:cNvSpPr txBox="1">
            <a:spLocks/>
          </p:cNvSpPr>
          <p:nvPr userDrawn="1"/>
        </p:nvSpPr>
        <p:spPr>
          <a:xfrm>
            <a:off x="303808" y="333918"/>
            <a:ext cx="5141369" cy="3406726"/>
          </a:xfrm>
          <a:prstGeom prst="rect">
            <a:avLst/>
          </a:prstGeom>
        </p:spPr>
        <p:txBody>
          <a:bodyPr vert="horz" wrap="square" lIns="107556" tIns="67223" rIns="107556" bIns="67223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3971" dirty="0">
              <a:solidFill>
                <a:srgbClr val="0072C6"/>
              </a:solidFill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29855" y="3077042"/>
            <a:ext cx="2510132" cy="1574947"/>
            <a:chOff x="517790" y="2775167"/>
            <a:chExt cx="2862475" cy="1795765"/>
          </a:xfrm>
        </p:grpSpPr>
        <p:sp>
          <p:nvSpPr>
            <p:cNvPr id="91" name="Freeform 90"/>
            <p:cNvSpPr/>
            <p:nvPr userDrawn="1"/>
          </p:nvSpPr>
          <p:spPr bwMode="auto">
            <a:xfrm>
              <a:off x="517790" y="2775167"/>
              <a:ext cx="2862475" cy="1795765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78349" h="545581">
                  <a:moveTo>
                    <a:pt x="490507" y="0"/>
                  </a:moveTo>
                  <a:cubicBezTo>
                    <a:pt x="636654" y="0"/>
                    <a:pt x="755129" y="118475"/>
                    <a:pt x="755129" y="264622"/>
                  </a:cubicBezTo>
                  <a:lnTo>
                    <a:pt x="753041" y="285331"/>
                  </a:lnTo>
                  <a:lnTo>
                    <a:pt x="798544" y="294518"/>
                  </a:lnTo>
                  <a:cubicBezTo>
                    <a:pt x="845442" y="314354"/>
                    <a:pt x="878349" y="360792"/>
                    <a:pt x="878349" y="414915"/>
                  </a:cubicBezTo>
                  <a:cubicBezTo>
                    <a:pt x="878349" y="469039"/>
                    <a:pt x="845442" y="515477"/>
                    <a:pt x="798544" y="535313"/>
                  </a:cubicBezTo>
                  <a:lnTo>
                    <a:pt x="759827" y="543129"/>
                  </a:lnTo>
                  <a:lnTo>
                    <a:pt x="753908" y="545581"/>
                  </a:lnTo>
                  <a:lnTo>
                    <a:pt x="747683" y="545581"/>
                  </a:lnTo>
                  <a:lnTo>
                    <a:pt x="190471" y="545581"/>
                  </a:lnTo>
                  <a:lnTo>
                    <a:pt x="166602" y="545581"/>
                  </a:lnTo>
                  <a:lnTo>
                    <a:pt x="158924" y="542401"/>
                  </a:lnTo>
                  <a:lnTo>
                    <a:pt x="152084" y="541712"/>
                  </a:lnTo>
                  <a:cubicBezTo>
                    <a:pt x="65290" y="523951"/>
                    <a:pt x="0" y="447155"/>
                    <a:pt x="0" y="355110"/>
                  </a:cubicBezTo>
                  <a:cubicBezTo>
                    <a:pt x="0" y="249916"/>
                    <a:pt x="85277" y="164639"/>
                    <a:pt x="190471" y="164639"/>
                  </a:cubicBezTo>
                  <a:cubicBezTo>
                    <a:pt x="203620" y="164639"/>
                    <a:pt x="216458" y="165972"/>
                    <a:pt x="228858" y="168509"/>
                  </a:cubicBezTo>
                  <a:lnTo>
                    <a:pt x="244320" y="173309"/>
                  </a:lnTo>
                  <a:lnTo>
                    <a:pt x="246680" y="161619"/>
                  </a:lnTo>
                  <a:cubicBezTo>
                    <a:pt x="286852" y="66642"/>
                    <a:pt x="380897" y="0"/>
                    <a:pt x="490507" y="0"/>
                  </a:cubicBezTo>
                  <a:close/>
                </a:path>
              </a:pathLst>
            </a:custGeom>
            <a:solidFill>
              <a:srgbClr val="0065B2">
                <a:alpha val="35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47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Freeform 91"/>
            <p:cNvSpPr>
              <a:spLocks noChangeAspect="1"/>
            </p:cNvSpPr>
            <p:nvPr userDrawn="1"/>
          </p:nvSpPr>
          <p:spPr bwMode="auto">
            <a:xfrm>
              <a:off x="940381" y="3107853"/>
              <a:ext cx="2013729" cy="1275027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78349" h="545581">
                  <a:moveTo>
                    <a:pt x="490507" y="0"/>
                  </a:moveTo>
                  <a:cubicBezTo>
                    <a:pt x="636654" y="0"/>
                    <a:pt x="755129" y="118475"/>
                    <a:pt x="755129" y="264622"/>
                  </a:cubicBezTo>
                  <a:lnTo>
                    <a:pt x="753041" y="285331"/>
                  </a:lnTo>
                  <a:lnTo>
                    <a:pt x="798544" y="294518"/>
                  </a:lnTo>
                  <a:cubicBezTo>
                    <a:pt x="845442" y="314354"/>
                    <a:pt x="878349" y="360792"/>
                    <a:pt x="878349" y="414915"/>
                  </a:cubicBezTo>
                  <a:cubicBezTo>
                    <a:pt x="878349" y="469039"/>
                    <a:pt x="845442" y="515477"/>
                    <a:pt x="798544" y="535313"/>
                  </a:cubicBezTo>
                  <a:lnTo>
                    <a:pt x="759827" y="543129"/>
                  </a:lnTo>
                  <a:lnTo>
                    <a:pt x="753908" y="545581"/>
                  </a:lnTo>
                  <a:lnTo>
                    <a:pt x="747683" y="545581"/>
                  </a:lnTo>
                  <a:lnTo>
                    <a:pt x="190471" y="545581"/>
                  </a:lnTo>
                  <a:lnTo>
                    <a:pt x="166602" y="545581"/>
                  </a:lnTo>
                  <a:lnTo>
                    <a:pt x="158924" y="542401"/>
                  </a:lnTo>
                  <a:lnTo>
                    <a:pt x="152084" y="541712"/>
                  </a:lnTo>
                  <a:cubicBezTo>
                    <a:pt x="65290" y="523951"/>
                    <a:pt x="0" y="447155"/>
                    <a:pt x="0" y="355110"/>
                  </a:cubicBezTo>
                  <a:cubicBezTo>
                    <a:pt x="0" y="249916"/>
                    <a:pt x="85277" y="164639"/>
                    <a:pt x="190471" y="164639"/>
                  </a:cubicBezTo>
                  <a:cubicBezTo>
                    <a:pt x="203620" y="164639"/>
                    <a:pt x="216458" y="165972"/>
                    <a:pt x="228858" y="168509"/>
                  </a:cubicBezTo>
                  <a:lnTo>
                    <a:pt x="244320" y="173309"/>
                  </a:lnTo>
                  <a:lnTo>
                    <a:pt x="246680" y="161619"/>
                  </a:lnTo>
                  <a:cubicBezTo>
                    <a:pt x="286852" y="66642"/>
                    <a:pt x="380897" y="0"/>
                    <a:pt x="490507" y="0"/>
                  </a:cubicBez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47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Freeform 92"/>
            <p:cNvSpPr>
              <a:spLocks noChangeAspect="1"/>
            </p:cNvSpPr>
            <p:nvPr userDrawn="1"/>
          </p:nvSpPr>
          <p:spPr bwMode="auto">
            <a:xfrm>
              <a:off x="1312097" y="3379499"/>
              <a:ext cx="1273865" cy="806571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78349" h="545581">
                  <a:moveTo>
                    <a:pt x="490507" y="0"/>
                  </a:moveTo>
                  <a:cubicBezTo>
                    <a:pt x="636654" y="0"/>
                    <a:pt x="755129" y="118475"/>
                    <a:pt x="755129" y="264622"/>
                  </a:cubicBezTo>
                  <a:lnTo>
                    <a:pt x="753041" y="285331"/>
                  </a:lnTo>
                  <a:lnTo>
                    <a:pt x="798544" y="294518"/>
                  </a:lnTo>
                  <a:cubicBezTo>
                    <a:pt x="845442" y="314354"/>
                    <a:pt x="878349" y="360792"/>
                    <a:pt x="878349" y="414915"/>
                  </a:cubicBezTo>
                  <a:cubicBezTo>
                    <a:pt x="878349" y="469039"/>
                    <a:pt x="845442" y="515477"/>
                    <a:pt x="798544" y="535313"/>
                  </a:cubicBezTo>
                  <a:lnTo>
                    <a:pt x="759827" y="543129"/>
                  </a:lnTo>
                  <a:lnTo>
                    <a:pt x="753908" y="545581"/>
                  </a:lnTo>
                  <a:lnTo>
                    <a:pt x="747683" y="545581"/>
                  </a:lnTo>
                  <a:lnTo>
                    <a:pt x="190471" y="545581"/>
                  </a:lnTo>
                  <a:lnTo>
                    <a:pt x="166602" y="545581"/>
                  </a:lnTo>
                  <a:lnTo>
                    <a:pt x="158924" y="542401"/>
                  </a:lnTo>
                  <a:lnTo>
                    <a:pt x="152084" y="541712"/>
                  </a:lnTo>
                  <a:cubicBezTo>
                    <a:pt x="65290" y="523951"/>
                    <a:pt x="0" y="447155"/>
                    <a:pt x="0" y="355110"/>
                  </a:cubicBezTo>
                  <a:cubicBezTo>
                    <a:pt x="0" y="249916"/>
                    <a:pt x="85277" y="164639"/>
                    <a:pt x="190471" y="164639"/>
                  </a:cubicBezTo>
                  <a:cubicBezTo>
                    <a:pt x="203620" y="164639"/>
                    <a:pt x="216458" y="165972"/>
                    <a:pt x="228858" y="168509"/>
                  </a:cubicBezTo>
                  <a:lnTo>
                    <a:pt x="244320" y="173309"/>
                  </a:lnTo>
                  <a:lnTo>
                    <a:pt x="246680" y="161619"/>
                  </a:lnTo>
                  <a:cubicBezTo>
                    <a:pt x="286852" y="66642"/>
                    <a:pt x="380897" y="0"/>
                    <a:pt x="490507" y="0"/>
                  </a:cubicBez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47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Freeform 93"/>
            <p:cNvSpPr>
              <a:spLocks noChangeAspect="1"/>
            </p:cNvSpPr>
            <p:nvPr userDrawn="1"/>
          </p:nvSpPr>
          <p:spPr bwMode="auto">
            <a:xfrm>
              <a:off x="1584147" y="3587566"/>
              <a:ext cx="729764" cy="46206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78349" h="545581">
                  <a:moveTo>
                    <a:pt x="490507" y="0"/>
                  </a:moveTo>
                  <a:cubicBezTo>
                    <a:pt x="636654" y="0"/>
                    <a:pt x="755129" y="118475"/>
                    <a:pt x="755129" y="264622"/>
                  </a:cubicBezTo>
                  <a:lnTo>
                    <a:pt x="753041" y="285331"/>
                  </a:lnTo>
                  <a:lnTo>
                    <a:pt x="798544" y="294518"/>
                  </a:lnTo>
                  <a:cubicBezTo>
                    <a:pt x="845442" y="314354"/>
                    <a:pt x="878349" y="360792"/>
                    <a:pt x="878349" y="414915"/>
                  </a:cubicBezTo>
                  <a:cubicBezTo>
                    <a:pt x="878349" y="469039"/>
                    <a:pt x="845442" y="515477"/>
                    <a:pt x="798544" y="535313"/>
                  </a:cubicBezTo>
                  <a:lnTo>
                    <a:pt x="759827" y="543129"/>
                  </a:lnTo>
                  <a:lnTo>
                    <a:pt x="753908" y="545581"/>
                  </a:lnTo>
                  <a:lnTo>
                    <a:pt x="747683" y="545581"/>
                  </a:lnTo>
                  <a:lnTo>
                    <a:pt x="190471" y="545581"/>
                  </a:lnTo>
                  <a:lnTo>
                    <a:pt x="166602" y="545581"/>
                  </a:lnTo>
                  <a:lnTo>
                    <a:pt x="158924" y="542401"/>
                  </a:lnTo>
                  <a:lnTo>
                    <a:pt x="152084" y="541712"/>
                  </a:lnTo>
                  <a:cubicBezTo>
                    <a:pt x="65290" y="523951"/>
                    <a:pt x="0" y="447155"/>
                    <a:pt x="0" y="355110"/>
                  </a:cubicBezTo>
                  <a:cubicBezTo>
                    <a:pt x="0" y="249916"/>
                    <a:pt x="85277" y="164639"/>
                    <a:pt x="190471" y="164639"/>
                  </a:cubicBezTo>
                  <a:cubicBezTo>
                    <a:pt x="203620" y="164639"/>
                    <a:pt x="216458" y="165972"/>
                    <a:pt x="228858" y="168509"/>
                  </a:cubicBezTo>
                  <a:lnTo>
                    <a:pt x="244320" y="173309"/>
                  </a:lnTo>
                  <a:lnTo>
                    <a:pt x="246680" y="161619"/>
                  </a:lnTo>
                  <a:cubicBezTo>
                    <a:pt x="286852" y="66642"/>
                    <a:pt x="380897" y="0"/>
                    <a:pt x="490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47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303807" y="285017"/>
            <a:ext cx="5258796" cy="2430576"/>
          </a:xfrm>
        </p:spPr>
        <p:txBody>
          <a:bodyPr lIns="146304" tIns="91440" rIns="146304" bIns="91440"/>
          <a:lstStyle>
            <a:lvl1pPr marL="0" indent="0" algn="l">
              <a:buNone/>
              <a:defRPr sz="3971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69792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3948" y="254721"/>
            <a:ext cx="11424437" cy="1054884"/>
          </a:xfrm>
        </p:spPr>
        <p:txBody>
          <a:bodyPr lIns="146304" tIns="91440" rIns="146304" bIns="91440"/>
          <a:lstStyle>
            <a:lvl1pPr>
              <a:lnSpc>
                <a:spcPts val="4541"/>
              </a:lnSpc>
              <a:defRPr sz="294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15281" y="1324191"/>
            <a:ext cx="4273107" cy="4853157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883"/>
              </a:spcBef>
              <a:spcAft>
                <a:spcPts val="883"/>
              </a:spcAft>
              <a:buClr>
                <a:schemeClr val="tx1"/>
              </a:buClr>
              <a:buFont typeface="Wingdings" pitchFamily="2" charset="2"/>
              <a:buNone/>
              <a:defRPr sz="1764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883"/>
              </a:spcAft>
              <a:buNone/>
              <a:defRPr sz="1443">
                <a:solidFill>
                  <a:schemeClr val="tx1"/>
                </a:solidFill>
              </a:defRPr>
            </a:lvl2pPr>
            <a:lvl3pPr marL="167057" indent="0">
              <a:lnSpc>
                <a:spcPct val="100000"/>
              </a:lnSpc>
              <a:spcAft>
                <a:spcPts val="883"/>
              </a:spcAft>
              <a:buNone/>
              <a:tabLst/>
              <a:defRPr sz="1443">
                <a:solidFill>
                  <a:schemeClr val="tx1"/>
                </a:solidFill>
              </a:defRPr>
            </a:lvl3pPr>
            <a:lvl4pPr marL="331824" indent="0">
              <a:buNone/>
              <a:defRPr/>
            </a:lvl4pPr>
            <a:lvl5pPr marL="49430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4574" y="1324595"/>
            <a:ext cx="7151167" cy="485274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2"/>
          <p:cNvGrpSpPr/>
          <p:nvPr userDrawn="1"/>
        </p:nvGrpSpPr>
        <p:grpSpPr>
          <a:xfrm>
            <a:off x="-1173" y="6512639"/>
            <a:ext cx="12192313" cy="353950"/>
            <a:chOff x="2577137" y="4571778"/>
            <a:chExt cx="9101124" cy="1390560"/>
          </a:xfrm>
        </p:grpSpPr>
        <p:sp>
          <p:nvSpPr>
            <p:cNvPr id="12" name="TextBox 11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>
                <a:lnSpc>
                  <a:spcPts val="2251"/>
                </a:lnSpc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685296">
                <a:lnSpc>
                  <a:spcPts val="2207"/>
                </a:lnSpc>
                <a:defRPr/>
              </a:pPr>
              <a:endParaRPr lang="en-US" sz="2100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4072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5938" y="1350551"/>
            <a:ext cx="6751519" cy="4826969"/>
          </a:xfrm>
          <a:solidFill>
            <a:schemeClr val="bg1">
              <a:lumMod val="95000"/>
            </a:schemeClr>
          </a:solidFill>
          <a:ln w="73025">
            <a:solidFill>
              <a:srgbClr val="0072C6"/>
            </a:solidFill>
            <a:miter lim="800000"/>
          </a:ln>
        </p:spPr>
        <p:txBody>
          <a:bodyPr wrap="square">
            <a:normAutofit/>
          </a:bodyPr>
          <a:lstStyle>
            <a:lvl1pPr marL="0" indent="0" defTabSz="27427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351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4278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556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22834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7110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3" y="1350547"/>
            <a:ext cx="3982987" cy="4826970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883"/>
              </a:spcAft>
              <a:buClr>
                <a:schemeClr val="tx1"/>
              </a:buClr>
              <a:buFont typeface="Wingdings" pitchFamily="2" charset="2"/>
              <a:buNone/>
              <a:defRPr sz="1764">
                <a:solidFill>
                  <a:srgbClr val="0072C6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883"/>
              </a:spcAft>
              <a:buNone/>
              <a:defRPr sz="1441">
                <a:latin typeface="+mj-lt"/>
              </a:defRPr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3" name="TextBox 12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0072C6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003963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16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3951" y="254727"/>
            <a:ext cx="11420452" cy="1057931"/>
          </a:xfrm>
        </p:spPr>
        <p:txBody>
          <a:bodyPr lIns="146304" tIns="91440" rIns="146304" bIns="91440" anchor="ctr" anchorCtr="0"/>
          <a:lstStyle>
            <a:lvl1pPr marL="0" indent="0">
              <a:buNone/>
              <a:defRPr sz="294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5pPr marL="7563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465730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ud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887" y="2084173"/>
            <a:ext cx="8058228" cy="1793104"/>
          </a:xfrm>
        </p:spPr>
        <p:txBody>
          <a:bodyPr/>
          <a:lstStyle>
            <a:lvl1pPr>
              <a:defRPr sz="4413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5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5" name="TextBox 4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272073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5" name="TextBox 4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04871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5" name="TextBox 4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0072C6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003963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63551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0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059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2331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2331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2331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233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448217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68515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fld id="{56442AAA-6A77-5942-BCC4-0CCA4B0626F8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433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7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68515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5972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39"/>
          <p:cNvGrpSpPr/>
          <p:nvPr userDrawn="1"/>
        </p:nvGrpSpPr>
        <p:grpSpPr>
          <a:xfrm>
            <a:off x="73660" y="62261"/>
            <a:ext cx="12105893" cy="3362070"/>
            <a:chOff x="75133" y="63500"/>
            <a:chExt cx="12348642" cy="3429000"/>
          </a:xfrm>
        </p:grpSpPr>
        <p:grpSp>
          <p:nvGrpSpPr>
            <p:cNvPr id="5" name="Group 1364"/>
            <p:cNvGrpSpPr>
              <a:grpSpLocks noChangeAspect="1"/>
            </p:cNvGrpSpPr>
            <p:nvPr/>
          </p:nvGrpSpPr>
          <p:grpSpPr>
            <a:xfrm>
              <a:off x="75133" y="63500"/>
              <a:ext cx="6198230" cy="3429000"/>
              <a:chOff x="88900" y="16253"/>
              <a:chExt cx="12361342" cy="6838572"/>
            </a:xfrm>
          </p:grpSpPr>
          <p:sp>
            <p:nvSpPr>
              <p:cNvPr id="643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4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5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6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7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8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9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0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1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2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3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4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5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6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7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8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9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0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1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2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3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4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5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6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7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8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9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0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1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2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3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4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5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6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7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8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9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0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1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82" name="Group 740"/>
              <p:cNvGrpSpPr/>
              <p:nvPr/>
            </p:nvGrpSpPr>
            <p:grpSpPr>
              <a:xfrm>
                <a:off x="2143112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7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683" name="Group 746"/>
              <p:cNvGrpSpPr/>
              <p:nvPr/>
            </p:nvGrpSpPr>
            <p:grpSpPr>
              <a:xfrm>
                <a:off x="4559759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7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84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5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6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7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8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9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0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1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92" name="Group 740"/>
              <p:cNvGrpSpPr/>
              <p:nvPr/>
            </p:nvGrpSpPr>
            <p:grpSpPr>
              <a:xfrm>
                <a:off x="5930616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7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93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4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5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6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97" name="Group 746"/>
              <p:cNvGrpSpPr/>
              <p:nvPr/>
            </p:nvGrpSpPr>
            <p:grpSpPr>
              <a:xfrm>
                <a:off x="10744892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7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98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9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00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26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01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702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25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03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4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5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6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7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8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9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0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1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12" name="Group 740"/>
              <p:cNvGrpSpPr/>
              <p:nvPr/>
            </p:nvGrpSpPr>
            <p:grpSpPr>
              <a:xfrm>
                <a:off x="11309752" y="57814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4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13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4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5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6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7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8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9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0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1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2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23" name="Group 746"/>
              <p:cNvGrpSpPr/>
              <p:nvPr/>
            </p:nvGrpSpPr>
            <p:grpSpPr>
              <a:xfrm>
                <a:off x="2852473" y="57814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4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24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5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6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27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23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28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9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0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1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32" name="Group 740"/>
              <p:cNvGrpSpPr/>
              <p:nvPr/>
            </p:nvGrpSpPr>
            <p:grpSpPr>
              <a:xfrm>
                <a:off x="4495231" y="57814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3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33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4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5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6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7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8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9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0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1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2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3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4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5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6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47" name="Group 740"/>
              <p:cNvGrpSpPr/>
              <p:nvPr/>
            </p:nvGrpSpPr>
            <p:grpSpPr>
              <a:xfrm>
                <a:off x="7781911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3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748" name="Group 746"/>
              <p:cNvGrpSpPr/>
              <p:nvPr/>
            </p:nvGrpSpPr>
            <p:grpSpPr>
              <a:xfrm>
                <a:off x="10201492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3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49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0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1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2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53" name="Group 740"/>
              <p:cNvGrpSpPr/>
              <p:nvPr/>
            </p:nvGrpSpPr>
            <p:grpSpPr>
              <a:xfrm>
                <a:off x="11574305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2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754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21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755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20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56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7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8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59" name="Group 746"/>
              <p:cNvGrpSpPr/>
              <p:nvPr/>
            </p:nvGrpSpPr>
            <p:grpSpPr>
              <a:xfrm>
                <a:off x="8463837" y="44860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0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60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1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2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3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9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64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5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6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7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8" name="Group 740"/>
              <p:cNvGrpSpPr/>
              <p:nvPr/>
            </p:nvGrpSpPr>
            <p:grpSpPr>
              <a:xfrm>
                <a:off x="10109715" y="44860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9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69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0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1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2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3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4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5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6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7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8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9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80" name="Group 746"/>
              <p:cNvGrpSpPr/>
              <p:nvPr/>
            </p:nvGrpSpPr>
            <p:grpSpPr>
              <a:xfrm>
                <a:off x="4493794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9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81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2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3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784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5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6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7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8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9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0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1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2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93" name="Group 740"/>
              <p:cNvGrpSpPr/>
              <p:nvPr/>
            </p:nvGrpSpPr>
            <p:grpSpPr>
              <a:xfrm>
                <a:off x="5035577" y="44860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9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94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5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6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7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8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9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0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1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2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3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4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5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6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7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8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9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0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1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2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3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4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5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16" name="Group 740"/>
              <p:cNvGrpSpPr/>
              <p:nvPr/>
            </p:nvGrpSpPr>
            <p:grpSpPr>
              <a:xfrm>
                <a:off x="2168512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8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817" name="Group 746"/>
              <p:cNvGrpSpPr/>
              <p:nvPr/>
            </p:nvGrpSpPr>
            <p:grpSpPr>
              <a:xfrm>
                <a:off x="4585159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8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18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9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0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1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2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3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4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5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26" name="Group 740"/>
              <p:cNvGrpSpPr/>
              <p:nvPr/>
            </p:nvGrpSpPr>
            <p:grpSpPr>
              <a:xfrm>
                <a:off x="5956016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8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27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8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9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0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31" name="Group 746"/>
              <p:cNvGrpSpPr/>
              <p:nvPr/>
            </p:nvGrpSpPr>
            <p:grpSpPr>
              <a:xfrm>
                <a:off x="10770292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8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32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3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34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17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35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836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6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37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8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9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0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1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2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3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4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5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46" name="Group 740"/>
              <p:cNvGrpSpPr/>
              <p:nvPr/>
            </p:nvGrpSpPr>
            <p:grpSpPr>
              <a:xfrm>
                <a:off x="11335152" y="3139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6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47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8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9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0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1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2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3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4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5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6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57" name="Group 746"/>
              <p:cNvGrpSpPr/>
              <p:nvPr/>
            </p:nvGrpSpPr>
            <p:grpSpPr>
              <a:xfrm>
                <a:off x="2877873" y="3139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5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58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9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0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61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4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62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3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4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5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66" name="Group 740"/>
              <p:cNvGrpSpPr/>
              <p:nvPr/>
            </p:nvGrpSpPr>
            <p:grpSpPr>
              <a:xfrm>
                <a:off x="4520631" y="3139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4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67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8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9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0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1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2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3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4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5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6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7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8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9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80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81" name="Group 740"/>
              <p:cNvGrpSpPr/>
              <p:nvPr/>
            </p:nvGrpSpPr>
            <p:grpSpPr>
              <a:xfrm>
                <a:off x="7807311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4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882" name="Group 746"/>
              <p:cNvGrpSpPr/>
              <p:nvPr/>
            </p:nvGrpSpPr>
            <p:grpSpPr>
              <a:xfrm>
                <a:off x="10226892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4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83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84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85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86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87" name="Group 740"/>
              <p:cNvGrpSpPr/>
              <p:nvPr/>
            </p:nvGrpSpPr>
            <p:grpSpPr>
              <a:xfrm>
                <a:off x="11599705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4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888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13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889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2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90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1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2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93" name="Group 746"/>
              <p:cNvGrpSpPr/>
              <p:nvPr/>
            </p:nvGrpSpPr>
            <p:grpSpPr>
              <a:xfrm>
                <a:off x="8489237" y="19079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1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94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5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6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97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0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98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9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0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1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02" name="Group 740"/>
              <p:cNvGrpSpPr/>
              <p:nvPr/>
            </p:nvGrpSpPr>
            <p:grpSpPr>
              <a:xfrm>
                <a:off x="10135115" y="19079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0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03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4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5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6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7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8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9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0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1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2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3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14" name="Group 746"/>
              <p:cNvGrpSpPr/>
              <p:nvPr/>
            </p:nvGrpSpPr>
            <p:grpSpPr>
              <a:xfrm>
                <a:off x="4519194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0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15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6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7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918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9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0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1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2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3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4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5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6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27" name="Group 740"/>
              <p:cNvGrpSpPr/>
              <p:nvPr/>
            </p:nvGrpSpPr>
            <p:grpSpPr>
              <a:xfrm>
                <a:off x="5060977" y="19079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0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28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9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0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1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2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3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4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5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6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7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8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9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0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1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2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3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4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5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6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7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8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9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50" name="Group 740"/>
              <p:cNvGrpSpPr/>
              <p:nvPr/>
            </p:nvGrpSpPr>
            <p:grpSpPr>
              <a:xfrm>
                <a:off x="7820011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0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951" name="Group 746"/>
              <p:cNvGrpSpPr/>
              <p:nvPr/>
            </p:nvGrpSpPr>
            <p:grpSpPr>
              <a:xfrm>
                <a:off x="10239592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9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52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53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54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55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56" name="Group 740"/>
              <p:cNvGrpSpPr/>
              <p:nvPr/>
            </p:nvGrpSpPr>
            <p:grpSpPr>
              <a:xfrm>
                <a:off x="11612405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9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957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08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958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07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59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0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1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2" name="Group 746"/>
              <p:cNvGrpSpPr/>
              <p:nvPr/>
            </p:nvGrpSpPr>
            <p:grpSpPr>
              <a:xfrm>
                <a:off x="8501937" y="726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7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63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4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5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6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06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67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8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9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0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71" name="Group 740"/>
              <p:cNvGrpSpPr/>
              <p:nvPr/>
            </p:nvGrpSpPr>
            <p:grpSpPr>
              <a:xfrm>
                <a:off x="10147815" y="726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6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72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3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4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5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6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7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8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9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0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1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2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83" name="Group 746"/>
              <p:cNvGrpSpPr/>
              <p:nvPr/>
            </p:nvGrpSpPr>
            <p:grpSpPr>
              <a:xfrm>
                <a:off x="4531894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6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84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5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6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987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8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9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0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1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2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3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4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5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96" name="Group 740"/>
              <p:cNvGrpSpPr/>
              <p:nvPr/>
            </p:nvGrpSpPr>
            <p:grpSpPr>
              <a:xfrm>
                <a:off x="5073677" y="726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5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97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8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9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0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1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2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3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4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5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6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7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8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9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0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1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2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3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4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5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6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17" name="Group 740"/>
              <p:cNvGrpSpPr/>
              <p:nvPr/>
            </p:nvGrpSpPr>
            <p:grpSpPr>
              <a:xfrm>
                <a:off x="2206612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5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018" name="Group 746"/>
              <p:cNvGrpSpPr/>
              <p:nvPr/>
            </p:nvGrpSpPr>
            <p:grpSpPr>
              <a:xfrm>
                <a:off x="4623259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5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019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0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1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2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3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4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5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6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27" name="Group 740"/>
              <p:cNvGrpSpPr/>
              <p:nvPr/>
            </p:nvGrpSpPr>
            <p:grpSpPr>
              <a:xfrm>
                <a:off x="5994116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5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028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9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0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1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32" name="Group 746"/>
              <p:cNvGrpSpPr/>
              <p:nvPr/>
            </p:nvGrpSpPr>
            <p:grpSpPr>
              <a:xfrm>
                <a:off x="10808392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5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033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4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5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036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04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037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8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9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40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1364"/>
            <p:cNvGrpSpPr>
              <a:grpSpLocks noChangeAspect="1"/>
            </p:cNvGrpSpPr>
            <p:nvPr/>
          </p:nvGrpSpPr>
          <p:grpSpPr>
            <a:xfrm>
              <a:off x="6225545" y="63500"/>
              <a:ext cx="6198230" cy="3429000"/>
              <a:chOff x="88900" y="16253"/>
              <a:chExt cx="12361342" cy="6838572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6" name="Group 740"/>
              <p:cNvGrpSpPr/>
              <p:nvPr/>
            </p:nvGrpSpPr>
            <p:grpSpPr>
              <a:xfrm>
                <a:off x="214312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64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4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47" name="Group 746"/>
              <p:cNvGrpSpPr/>
              <p:nvPr/>
            </p:nvGrpSpPr>
            <p:grpSpPr>
              <a:xfrm>
                <a:off x="4559772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63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4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48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6" name="Group 740"/>
              <p:cNvGrpSpPr/>
              <p:nvPr/>
            </p:nvGrpSpPr>
            <p:grpSpPr>
              <a:xfrm>
                <a:off x="5930629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63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57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1" name="Group 746"/>
              <p:cNvGrpSpPr/>
              <p:nvPr/>
            </p:nvGrpSpPr>
            <p:grpSpPr>
              <a:xfrm>
                <a:off x="1074490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63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2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4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62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5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66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61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7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" name="Group 740"/>
              <p:cNvGrpSpPr/>
              <p:nvPr/>
            </p:nvGrpSpPr>
            <p:grpSpPr>
              <a:xfrm>
                <a:off x="11309765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61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7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7" name="Group 746"/>
              <p:cNvGrpSpPr/>
              <p:nvPr/>
            </p:nvGrpSpPr>
            <p:grpSpPr>
              <a:xfrm>
                <a:off x="2852486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61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8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1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60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2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" name="Group 740"/>
              <p:cNvGrpSpPr/>
              <p:nvPr/>
            </p:nvGrpSpPr>
            <p:grpSpPr>
              <a:xfrm>
                <a:off x="4495244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9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7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1" name="Group 740"/>
              <p:cNvGrpSpPr/>
              <p:nvPr/>
            </p:nvGrpSpPr>
            <p:grpSpPr>
              <a:xfrm>
                <a:off x="7781924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9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12" name="Group 746"/>
              <p:cNvGrpSpPr/>
              <p:nvPr/>
            </p:nvGrpSpPr>
            <p:grpSpPr>
              <a:xfrm>
                <a:off x="10201505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9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13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4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7" name="Group 740"/>
              <p:cNvGrpSpPr/>
              <p:nvPr/>
            </p:nvGrpSpPr>
            <p:grpSpPr>
              <a:xfrm>
                <a:off x="11574318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9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18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58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19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7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20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1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23" name="Group 746"/>
              <p:cNvGrpSpPr/>
              <p:nvPr/>
            </p:nvGrpSpPr>
            <p:grpSpPr>
              <a:xfrm>
                <a:off x="846385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7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24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6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27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6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28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2" name="Group 740"/>
              <p:cNvGrpSpPr/>
              <p:nvPr/>
            </p:nvGrpSpPr>
            <p:grpSpPr>
              <a:xfrm>
                <a:off x="10109728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5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3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4" name="Group 746"/>
              <p:cNvGrpSpPr/>
              <p:nvPr/>
            </p:nvGrpSpPr>
            <p:grpSpPr>
              <a:xfrm>
                <a:off x="4493807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5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5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148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2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7" name="Group 740"/>
              <p:cNvGrpSpPr/>
              <p:nvPr/>
            </p:nvGrpSpPr>
            <p:grpSpPr>
              <a:xfrm>
                <a:off x="503559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5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8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8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9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1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2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3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4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5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6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7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8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9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80" name="Group 740"/>
              <p:cNvGrpSpPr/>
              <p:nvPr/>
            </p:nvGrpSpPr>
            <p:grpSpPr>
              <a:xfrm>
                <a:off x="216852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5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81" name="Group 746"/>
              <p:cNvGrpSpPr/>
              <p:nvPr/>
            </p:nvGrpSpPr>
            <p:grpSpPr>
              <a:xfrm>
                <a:off x="4585172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5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82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3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4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5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6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7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8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9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0" name="Group 740"/>
              <p:cNvGrpSpPr/>
              <p:nvPr/>
            </p:nvGrpSpPr>
            <p:grpSpPr>
              <a:xfrm>
                <a:off x="5956029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4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1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5" name="Group 746"/>
              <p:cNvGrpSpPr/>
              <p:nvPr/>
            </p:nvGrpSpPr>
            <p:grpSpPr>
              <a:xfrm>
                <a:off x="1077030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4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6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8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53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9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200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2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1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0" name="Group 740"/>
              <p:cNvGrpSpPr/>
              <p:nvPr/>
            </p:nvGrpSpPr>
            <p:grpSpPr>
              <a:xfrm>
                <a:off x="11335165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2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1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1" name="Group 746"/>
              <p:cNvGrpSpPr/>
              <p:nvPr/>
            </p:nvGrpSpPr>
            <p:grpSpPr>
              <a:xfrm>
                <a:off x="2877886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2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2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5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1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6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30" name="Group 740"/>
              <p:cNvGrpSpPr/>
              <p:nvPr/>
            </p:nvGrpSpPr>
            <p:grpSpPr>
              <a:xfrm>
                <a:off x="4520644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1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31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2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3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4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5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6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7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8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0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1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2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3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4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45" name="Group 740"/>
              <p:cNvGrpSpPr/>
              <p:nvPr/>
            </p:nvGrpSpPr>
            <p:grpSpPr>
              <a:xfrm>
                <a:off x="7807324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0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46" name="Group 746"/>
              <p:cNvGrpSpPr/>
              <p:nvPr/>
            </p:nvGrpSpPr>
            <p:grpSpPr>
              <a:xfrm>
                <a:off x="10226905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0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47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8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9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0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51" name="Group 740"/>
              <p:cNvGrpSpPr/>
              <p:nvPr/>
            </p:nvGrpSpPr>
            <p:grpSpPr>
              <a:xfrm>
                <a:off x="11599718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0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52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49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53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8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54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5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6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57" name="Group 746"/>
              <p:cNvGrpSpPr/>
              <p:nvPr/>
            </p:nvGrpSpPr>
            <p:grpSpPr>
              <a:xfrm>
                <a:off x="848925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8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58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9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0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61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7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62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3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4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5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66" name="Group 740"/>
              <p:cNvGrpSpPr/>
              <p:nvPr/>
            </p:nvGrpSpPr>
            <p:grpSpPr>
              <a:xfrm>
                <a:off x="10135128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7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67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8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9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0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1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2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3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4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5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6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7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78" name="Group 746"/>
              <p:cNvGrpSpPr/>
              <p:nvPr/>
            </p:nvGrpSpPr>
            <p:grpSpPr>
              <a:xfrm>
                <a:off x="4519207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6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79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0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1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282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3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4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5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6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7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8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9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0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91" name="Group 740"/>
              <p:cNvGrpSpPr/>
              <p:nvPr/>
            </p:nvGrpSpPr>
            <p:grpSpPr>
              <a:xfrm>
                <a:off x="506099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6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92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3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4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5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6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7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8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9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0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1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2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3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4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5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6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7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8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9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0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1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2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3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14" name="Group 740"/>
              <p:cNvGrpSpPr/>
              <p:nvPr/>
            </p:nvGrpSpPr>
            <p:grpSpPr>
              <a:xfrm>
                <a:off x="7820024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6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315" name="Group 746"/>
              <p:cNvGrpSpPr/>
              <p:nvPr/>
            </p:nvGrpSpPr>
            <p:grpSpPr>
              <a:xfrm>
                <a:off x="10239605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6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16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7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8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9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20" name="Group 740"/>
              <p:cNvGrpSpPr/>
              <p:nvPr/>
            </p:nvGrpSpPr>
            <p:grpSpPr>
              <a:xfrm>
                <a:off x="11612418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6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321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45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322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4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23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4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5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26" name="Group 746"/>
              <p:cNvGrpSpPr/>
              <p:nvPr/>
            </p:nvGrpSpPr>
            <p:grpSpPr>
              <a:xfrm>
                <a:off x="850195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3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27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8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9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30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2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31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2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3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4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35" name="Group 740"/>
              <p:cNvGrpSpPr/>
              <p:nvPr/>
            </p:nvGrpSpPr>
            <p:grpSpPr>
              <a:xfrm>
                <a:off x="10147828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2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36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7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8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9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0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1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2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3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4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5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6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47" name="Group 746"/>
              <p:cNvGrpSpPr/>
              <p:nvPr/>
            </p:nvGrpSpPr>
            <p:grpSpPr>
              <a:xfrm>
                <a:off x="4531907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2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48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9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0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351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2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3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4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5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6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7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8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9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60" name="Group 740"/>
              <p:cNvGrpSpPr/>
              <p:nvPr/>
            </p:nvGrpSpPr>
            <p:grpSpPr>
              <a:xfrm>
                <a:off x="507369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2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61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2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3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4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5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6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7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8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9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0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1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2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3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4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5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6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7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8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9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0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81" name="Group 740"/>
              <p:cNvGrpSpPr/>
              <p:nvPr/>
            </p:nvGrpSpPr>
            <p:grpSpPr>
              <a:xfrm>
                <a:off x="220662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2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382" name="Group 746"/>
              <p:cNvGrpSpPr/>
              <p:nvPr/>
            </p:nvGrpSpPr>
            <p:grpSpPr>
              <a:xfrm>
                <a:off x="4623272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1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83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4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5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6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7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8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9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0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91" name="Group 740"/>
              <p:cNvGrpSpPr/>
              <p:nvPr/>
            </p:nvGrpSpPr>
            <p:grpSpPr>
              <a:xfrm>
                <a:off x="5994129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1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92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3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4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5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96" name="Group 746"/>
              <p:cNvGrpSpPr/>
              <p:nvPr/>
            </p:nvGrpSpPr>
            <p:grpSpPr>
              <a:xfrm>
                <a:off x="1080840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1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97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8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9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400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0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0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0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0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0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401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02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03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04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279" name="Group 2440"/>
          <p:cNvGrpSpPr/>
          <p:nvPr userDrawn="1"/>
        </p:nvGrpSpPr>
        <p:grpSpPr>
          <a:xfrm>
            <a:off x="87155" y="3446122"/>
            <a:ext cx="12105893" cy="3362070"/>
            <a:chOff x="75133" y="63500"/>
            <a:chExt cx="12348642" cy="3429000"/>
          </a:xfrm>
        </p:grpSpPr>
        <p:grpSp>
          <p:nvGrpSpPr>
            <p:cNvPr id="1280" name="Group 1364"/>
            <p:cNvGrpSpPr>
              <a:grpSpLocks noChangeAspect="1"/>
            </p:cNvGrpSpPr>
            <p:nvPr/>
          </p:nvGrpSpPr>
          <p:grpSpPr>
            <a:xfrm>
              <a:off x="75133" y="63500"/>
              <a:ext cx="6198188" cy="3428988"/>
              <a:chOff x="88900" y="16253"/>
              <a:chExt cx="12361342" cy="6838572"/>
            </a:xfrm>
          </p:grpSpPr>
          <p:sp>
            <p:nvSpPr>
              <p:cNvPr id="1918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19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0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1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2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3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4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5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6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7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8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9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0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1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2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3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4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5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6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7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8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9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0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1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2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3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4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5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6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7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8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9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0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1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2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3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4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5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6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57" name="Group 740"/>
              <p:cNvGrpSpPr/>
              <p:nvPr/>
            </p:nvGrpSpPr>
            <p:grpSpPr>
              <a:xfrm>
                <a:off x="214312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5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5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958" name="Group 746"/>
              <p:cNvGrpSpPr/>
              <p:nvPr/>
            </p:nvGrpSpPr>
            <p:grpSpPr>
              <a:xfrm>
                <a:off x="4559772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5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5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59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0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1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2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3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4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5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6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67" name="Group 740"/>
              <p:cNvGrpSpPr/>
              <p:nvPr/>
            </p:nvGrpSpPr>
            <p:grpSpPr>
              <a:xfrm>
                <a:off x="5930629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4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68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9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0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1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72" name="Group 746"/>
              <p:cNvGrpSpPr/>
              <p:nvPr/>
            </p:nvGrpSpPr>
            <p:grpSpPr>
              <a:xfrm>
                <a:off x="1074490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4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73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4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75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53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76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977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52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78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9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0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1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2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3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4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5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6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87" name="Group 740"/>
              <p:cNvGrpSpPr/>
              <p:nvPr/>
            </p:nvGrpSpPr>
            <p:grpSpPr>
              <a:xfrm>
                <a:off x="11309765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2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88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9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0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1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2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3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4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5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6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7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98" name="Group 746"/>
              <p:cNvGrpSpPr/>
              <p:nvPr/>
            </p:nvGrpSpPr>
            <p:grpSpPr>
              <a:xfrm>
                <a:off x="2852486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2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99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0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1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02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51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03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4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5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6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07" name="Group 740"/>
              <p:cNvGrpSpPr/>
              <p:nvPr/>
            </p:nvGrpSpPr>
            <p:grpSpPr>
              <a:xfrm>
                <a:off x="4495244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1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08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9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0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1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2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3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4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5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6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7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8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9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0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1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22" name="Group 740"/>
              <p:cNvGrpSpPr/>
              <p:nvPr/>
            </p:nvGrpSpPr>
            <p:grpSpPr>
              <a:xfrm>
                <a:off x="7781924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0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023" name="Group 746"/>
              <p:cNvGrpSpPr/>
              <p:nvPr/>
            </p:nvGrpSpPr>
            <p:grpSpPr>
              <a:xfrm>
                <a:off x="10201505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0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24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5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6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7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28" name="Group 740"/>
              <p:cNvGrpSpPr/>
              <p:nvPr/>
            </p:nvGrpSpPr>
            <p:grpSpPr>
              <a:xfrm>
                <a:off x="11574318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0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029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49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030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8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31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2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3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34" name="Group 746"/>
              <p:cNvGrpSpPr/>
              <p:nvPr/>
            </p:nvGrpSpPr>
            <p:grpSpPr>
              <a:xfrm>
                <a:off x="846385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8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35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6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7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38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7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39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0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1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2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43" name="Group 740"/>
              <p:cNvGrpSpPr/>
              <p:nvPr/>
            </p:nvGrpSpPr>
            <p:grpSpPr>
              <a:xfrm>
                <a:off x="10109728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7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44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5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6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7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8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9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0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1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2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3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4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55" name="Group 746"/>
              <p:cNvGrpSpPr/>
              <p:nvPr/>
            </p:nvGrpSpPr>
            <p:grpSpPr>
              <a:xfrm>
                <a:off x="4493807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68" name="Freeform 2467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9" name="Freeform 2468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56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7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8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2059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0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1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2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3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4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5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6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7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68" name="Group 740"/>
              <p:cNvGrpSpPr/>
              <p:nvPr/>
            </p:nvGrpSpPr>
            <p:grpSpPr>
              <a:xfrm>
                <a:off x="503559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6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69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0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1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2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3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4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5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6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7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8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9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0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1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2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3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4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5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6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7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8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9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0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91" name="Group 740"/>
              <p:cNvGrpSpPr/>
              <p:nvPr/>
            </p:nvGrpSpPr>
            <p:grpSpPr>
              <a:xfrm>
                <a:off x="216852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6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092" name="Group 746"/>
              <p:cNvGrpSpPr/>
              <p:nvPr/>
            </p:nvGrpSpPr>
            <p:grpSpPr>
              <a:xfrm>
                <a:off x="4585172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6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93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4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5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6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7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8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9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0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01" name="Group 740"/>
              <p:cNvGrpSpPr/>
              <p:nvPr/>
            </p:nvGrpSpPr>
            <p:grpSpPr>
              <a:xfrm>
                <a:off x="5956029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6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02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3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4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5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06" name="Group 746"/>
              <p:cNvGrpSpPr/>
              <p:nvPr/>
            </p:nvGrpSpPr>
            <p:grpSpPr>
              <a:xfrm>
                <a:off x="1077030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5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07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8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09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44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10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2111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3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12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3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4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5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6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7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8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9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0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21" name="Group 740"/>
              <p:cNvGrpSpPr/>
              <p:nvPr/>
            </p:nvGrpSpPr>
            <p:grpSpPr>
              <a:xfrm>
                <a:off x="11335165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3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22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3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4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5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6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7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8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9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0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1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32" name="Group 746"/>
              <p:cNvGrpSpPr/>
              <p:nvPr/>
            </p:nvGrpSpPr>
            <p:grpSpPr>
              <a:xfrm>
                <a:off x="2877886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3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33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4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5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36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2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37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8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9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0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41" name="Group 740"/>
              <p:cNvGrpSpPr/>
              <p:nvPr/>
            </p:nvGrpSpPr>
            <p:grpSpPr>
              <a:xfrm>
                <a:off x="4520644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2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42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3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4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5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6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7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8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9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0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1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4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5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56" name="Group 740"/>
              <p:cNvGrpSpPr/>
              <p:nvPr/>
            </p:nvGrpSpPr>
            <p:grpSpPr>
              <a:xfrm>
                <a:off x="7807324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2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157" name="Group 746"/>
              <p:cNvGrpSpPr/>
              <p:nvPr/>
            </p:nvGrpSpPr>
            <p:grpSpPr>
              <a:xfrm>
                <a:off x="10226905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1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58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9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0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1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62" name="Group 740"/>
              <p:cNvGrpSpPr/>
              <p:nvPr/>
            </p:nvGrpSpPr>
            <p:grpSpPr>
              <a:xfrm>
                <a:off x="11599718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1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163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40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164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9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65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6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7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68" name="Group 746"/>
              <p:cNvGrpSpPr/>
              <p:nvPr/>
            </p:nvGrpSpPr>
            <p:grpSpPr>
              <a:xfrm>
                <a:off x="848925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9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69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0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1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72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8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73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4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5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6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77" name="Group 740"/>
              <p:cNvGrpSpPr/>
              <p:nvPr/>
            </p:nvGrpSpPr>
            <p:grpSpPr>
              <a:xfrm>
                <a:off x="10135128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8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78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9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0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1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2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3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4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5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6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7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8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89" name="Group 746"/>
              <p:cNvGrpSpPr/>
              <p:nvPr/>
            </p:nvGrpSpPr>
            <p:grpSpPr>
              <a:xfrm>
                <a:off x="4519207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8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90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1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2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2193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4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5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6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7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8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9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0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1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02" name="Group 740"/>
              <p:cNvGrpSpPr/>
              <p:nvPr/>
            </p:nvGrpSpPr>
            <p:grpSpPr>
              <a:xfrm>
                <a:off x="506099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7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03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4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5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6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7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8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9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0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1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2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3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4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5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6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7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8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9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0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1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2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3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4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25" name="Group 740"/>
              <p:cNvGrpSpPr/>
              <p:nvPr/>
            </p:nvGrpSpPr>
            <p:grpSpPr>
              <a:xfrm>
                <a:off x="7820024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7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226" name="Group 746"/>
              <p:cNvGrpSpPr/>
              <p:nvPr/>
            </p:nvGrpSpPr>
            <p:grpSpPr>
              <a:xfrm>
                <a:off x="10239605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7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27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8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9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0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31" name="Group 740"/>
              <p:cNvGrpSpPr/>
              <p:nvPr/>
            </p:nvGrpSpPr>
            <p:grpSpPr>
              <a:xfrm>
                <a:off x="11612418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7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232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36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233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5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34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5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6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37" name="Group 746"/>
              <p:cNvGrpSpPr/>
              <p:nvPr/>
            </p:nvGrpSpPr>
            <p:grpSpPr>
              <a:xfrm>
                <a:off x="850195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5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38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9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0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41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4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42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3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4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5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46" name="Group 740"/>
              <p:cNvGrpSpPr/>
              <p:nvPr/>
            </p:nvGrpSpPr>
            <p:grpSpPr>
              <a:xfrm>
                <a:off x="10147828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3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47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8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9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0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1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2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3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4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5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6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7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58" name="Group 746"/>
              <p:cNvGrpSpPr/>
              <p:nvPr/>
            </p:nvGrpSpPr>
            <p:grpSpPr>
              <a:xfrm>
                <a:off x="4531907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3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59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0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1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2262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3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4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5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6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7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8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9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0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71" name="Group 740"/>
              <p:cNvGrpSpPr/>
              <p:nvPr/>
            </p:nvGrpSpPr>
            <p:grpSpPr>
              <a:xfrm>
                <a:off x="507369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3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72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3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4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5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6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7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8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9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0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1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2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3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4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5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6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7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8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9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0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1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92" name="Group 740"/>
              <p:cNvGrpSpPr/>
              <p:nvPr/>
            </p:nvGrpSpPr>
            <p:grpSpPr>
              <a:xfrm>
                <a:off x="220662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3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293" name="Group 746"/>
              <p:cNvGrpSpPr/>
              <p:nvPr/>
            </p:nvGrpSpPr>
            <p:grpSpPr>
              <a:xfrm>
                <a:off x="4623272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3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94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5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6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7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8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9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0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1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302" name="Group 740"/>
              <p:cNvGrpSpPr/>
              <p:nvPr/>
            </p:nvGrpSpPr>
            <p:grpSpPr>
              <a:xfrm>
                <a:off x="5994129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2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303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4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5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6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307" name="Group 746"/>
              <p:cNvGrpSpPr/>
              <p:nvPr/>
            </p:nvGrpSpPr>
            <p:grpSpPr>
              <a:xfrm>
                <a:off x="1080840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2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308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9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10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2311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1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1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1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1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312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13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14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15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81" name="Group 1364"/>
            <p:cNvGrpSpPr>
              <a:grpSpLocks noChangeAspect="1"/>
            </p:cNvGrpSpPr>
            <p:nvPr/>
          </p:nvGrpSpPr>
          <p:grpSpPr>
            <a:xfrm>
              <a:off x="6225545" y="63500"/>
              <a:ext cx="6198188" cy="3428988"/>
              <a:chOff x="88900" y="16253"/>
              <a:chExt cx="12361342" cy="6838572"/>
            </a:xfrm>
          </p:grpSpPr>
          <p:sp>
            <p:nvSpPr>
              <p:cNvPr id="1282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3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4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5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6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7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8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9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0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1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2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3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4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5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6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7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8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9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1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2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3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4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5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6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7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8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9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0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1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2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3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4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5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6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7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8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9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0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21" name="Group 740"/>
              <p:cNvGrpSpPr/>
              <p:nvPr/>
            </p:nvGrpSpPr>
            <p:grpSpPr>
              <a:xfrm>
                <a:off x="214312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91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1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322" name="Group 746"/>
              <p:cNvGrpSpPr/>
              <p:nvPr/>
            </p:nvGrpSpPr>
            <p:grpSpPr>
              <a:xfrm>
                <a:off x="4559772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91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1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23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4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5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6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7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8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9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0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31" name="Group 740"/>
              <p:cNvGrpSpPr/>
              <p:nvPr/>
            </p:nvGrpSpPr>
            <p:grpSpPr>
              <a:xfrm>
                <a:off x="5930629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91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1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32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3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4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5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36" name="Group 746"/>
              <p:cNvGrpSpPr/>
              <p:nvPr/>
            </p:nvGrpSpPr>
            <p:grpSpPr>
              <a:xfrm>
                <a:off x="1074490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91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1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37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8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39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90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40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341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9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42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3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4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5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6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7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8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9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0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51" name="Group 740"/>
              <p:cNvGrpSpPr/>
              <p:nvPr/>
            </p:nvGrpSpPr>
            <p:grpSpPr>
              <a:xfrm>
                <a:off x="11309765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8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52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3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4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5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6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7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8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9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0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1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62" name="Group 746"/>
              <p:cNvGrpSpPr/>
              <p:nvPr/>
            </p:nvGrpSpPr>
            <p:grpSpPr>
              <a:xfrm>
                <a:off x="2852486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8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63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4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5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66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7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67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8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9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0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71" name="Group 740"/>
              <p:cNvGrpSpPr/>
              <p:nvPr/>
            </p:nvGrpSpPr>
            <p:grpSpPr>
              <a:xfrm>
                <a:off x="4495244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7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72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3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4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5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6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7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8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9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0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1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2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3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4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5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86" name="Group 740"/>
              <p:cNvGrpSpPr/>
              <p:nvPr/>
            </p:nvGrpSpPr>
            <p:grpSpPr>
              <a:xfrm>
                <a:off x="7781924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7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387" name="Group 746"/>
              <p:cNvGrpSpPr/>
              <p:nvPr/>
            </p:nvGrpSpPr>
            <p:grpSpPr>
              <a:xfrm>
                <a:off x="10201505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7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88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9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0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1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92" name="Group 740"/>
              <p:cNvGrpSpPr/>
              <p:nvPr/>
            </p:nvGrpSpPr>
            <p:grpSpPr>
              <a:xfrm>
                <a:off x="11574318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6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393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85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394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4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95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6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7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98" name="Group 746"/>
              <p:cNvGrpSpPr/>
              <p:nvPr/>
            </p:nvGrpSpPr>
            <p:grpSpPr>
              <a:xfrm>
                <a:off x="846385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4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99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0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1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02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3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03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4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5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6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07" name="Group 740"/>
              <p:cNvGrpSpPr/>
              <p:nvPr/>
            </p:nvGrpSpPr>
            <p:grpSpPr>
              <a:xfrm>
                <a:off x="10109728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3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08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9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0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1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2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3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4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5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6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7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8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19" name="Group 746"/>
              <p:cNvGrpSpPr/>
              <p:nvPr/>
            </p:nvGrpSpPr>
            <p:grpSpPr>
              <a:xfrm>
                <a:off x="4493807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3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20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1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2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1423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4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5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6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7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8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9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0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1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32" name="Group 740"/>
              <p:cNvGrpSpPr/>
              <p:nvPr/>
            </p:nvGrpSpPr>
            <p:grpSpPr>
              <a:xfrm>
                <a:off x="503559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3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33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4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5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6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7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8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9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0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1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2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3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4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5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6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7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8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9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0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1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2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3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4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55" name="Group 740"/>
              <p:cNvGrpSpPr/>
              <p:nvPr/>
            </p:nvGrpSpPr>
            <p:grpSpPr>
              <a:xfrm>
                <a:off x="216852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2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456" name="Group 746"/>
              <p:cNvGrpSpPr/>
              <p:nvPr/>
            </p:nvGrpSpPr>
            <p:grpSpPr>
              <a:xfrm>
                <a:off x="4585172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2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57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8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9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0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1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2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3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4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65" name="Group 740"/>
              <p:cNvGrpSpPr/>
              <p:nvPr/>
            </p:nvGrpSpPr>
            <p:grpSpPr>
              <a:xfrm>
                <a:off x="5956029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2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66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7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8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9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70" name="Group 746"/>
              <p:cNvGrpSpPr/>
              <p:nvPr/>
            </p:nvGrpSpPr>
            <p:grpSpPr>
              <a:xfrm>
                <a:off x="1077030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2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71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2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73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81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74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475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0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76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7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8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9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0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1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2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3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4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85" name="Group 740"/>
              <p:cNvGrpSpPr/>
              <p:nvPr/>
            </p:nvGrpSpPr>
            <p:grpSpPr>
              <a:xfrm>
                <a:off x="11335165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0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86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7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8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9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0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1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2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3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4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5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96" name="Group 746"/>
              <p:cNvGrpSpPr/>
              <p:nvPr/>
            </p:nvGrpSpPr>
            <p:grpSpPr>
              <a:xfrm>
                <a:off x="2877886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9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97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8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9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00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8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01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2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3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4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05" name="Group 740"/>
              <p:cNvGrpSpPr/>
              <p:nvPr/>
            </p:nvGrpSpPr>
            <p:grpSpPr>
              <a:xfrm>
                <a:off x="4520644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8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06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7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8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9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0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1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2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3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4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5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6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7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8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9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20" name="Group 740"/>
              <p:cNvGrpSpPr/>
              <p:nvPr/>
            </p:nvGrpSpPr>
            <p:grpSpPr>
              <a:xfrm>
                <a:off x="7807324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8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21" name="Group 746"/>
              <p:cNvGrpSpPr/>
              <p:nvPr/>
            </p:nvGrpSpPr>
            <p:grpSpPr>
              <a:xfrm>
                <a:off x="10226905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8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22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23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24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25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26" name="Group 740"/>
              <p:cNvGrpSpPr/>
              <p:nvPr/>
            </p:nvGrpSpPr>
            <p:grpSpPr>
              <a:xfrm>
                <a:off x="11599718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8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27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77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28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6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29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0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1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32" name="Group 746"/>
              <p:cNvGrpSpPr/>
              <p:nvPr/>
            </p:nvGrpSpPr>
            <p:grpSpPr>
              <a:xfrm>
                <a:off x="848925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5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33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4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5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36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4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37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8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9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0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41" name="Group 740"/>
              <p:cNvGrpSpPr/>
              <p:nvPr/>
            </p:nvGrpSpPr>
            <p:grpSpPr>
              <a:xfrm>
                <a:off x="10135128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4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42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3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4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5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6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7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8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9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0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1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2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53" name="Group 746"/>
              <p:cNvGrpSpPr/>
              <p:nvPr/>
            </p:nvGrpSpPr>
            <p:grpSpPr>
              <a:xfrm>
                <a:off x="4519207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4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54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5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6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1557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8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9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0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1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2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3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4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5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66" name="Group 740"/>
              <p:cNvGrpSpPr/>
              <p:nvPr/>
            </p:nvGrpSpPr>
            <p:grpSpPr>
              <a:xfrm>
                <a:off x="506099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4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67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8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9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0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1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2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3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4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5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6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7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8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9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0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1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2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3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4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5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6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7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8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89" name="Group 740"/>
              <p:cNvGrpSpPr/>
              <p:nvPr/>
            </p:nvGrpSpPr>
            <p:grpSpPr>
              <a:xfrm>
                <a:off x="7820024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4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90" name="Group 746"/>
              <p:cNvGrpSpPr/>
              <p:nvPr/>
            </p:nvGrpSpPr>
            <p:grpSpPr>
              <a:xfrm>
                <a:off x="10239605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3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91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2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3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4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95" name="Group 740"/>
              <p:cNvGrpSpPr/>
              <p:nvPr/>
            </p:nvGrpSpPr>
            <p:grpSpPr>
              <a:xfrm>
                <a:off x="11612418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3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96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72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97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1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98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0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01" name="Group 746"/>
              <p:cNvGrpSpPr/>
              <p:nvPr/>
            </p:nvGrpSpPr>
            <p:grpSpPr>
              <a:xfrm>
                <a:off x="850195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1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02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3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4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05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0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06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7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8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9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10" name="Group 740"/>
              <p:cNvGrpSpPr/>
              <p:nvPr/>
            </p:nvGrpSpPr>
            <p:grpSpPr>
              <a:xfrm>
                <a:off x="10147828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0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11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2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3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4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5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6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7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8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9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0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1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22" name="Group 746"/>
              <p:cNvGrpSpPr/>
              <p:nvPr/>
            </p:nvGrpSpPr>
            <p:grpSpPr>
              <a:xfrm>
                <a:off x="4531907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0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23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4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5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1626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7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8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9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0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1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2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3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4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35" name="Group 740"/>
              <p:cNvGrpSpPr/>
              <p:nvPr/>
            </p:nvGrpSpPr>
            <p:grpSpPr>
              <a:xfrm>
                <a:off x="507369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69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36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7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8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9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0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1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2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3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4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5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6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7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8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9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1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2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3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4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5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56" name="Group 740"/>
              <p:cNvGrpSpPr/>
              <p:nvPr/>
            </p:nvGrpSpPr>
            <p:grpSpPr>
              <a:xfrm>
                <a:off x="220662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69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657" name="Group 746"/>
              <p:cNvGrpSpPr/>
              <p:nvPr/>
            </p:nvGrpSpPr>
            <p:grpSpPr>
              <a:xfrm>
                <a:off x="4623272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69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58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9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0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1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2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3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4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5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66" name="Group 740"/>
              <p:cNvGrpSpPr/>
              <p:nvPr/>
            </p:nvGrpSpPr>
            <p:grpSpPr>
              <a:xfrm>
                <a:off x="5994129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69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67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8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9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0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71" name="Group 746"/>
              <p:cNvGrpSpPr/>
              <p:nvPr/>
            </p:nvGrpSpPr>
            <p:grpSpPr>
              <a:xfrm>
                <a:off x="1080840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69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72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3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4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675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68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76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7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8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9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554" name="Rectangle 2553"/>
          <p:cNvSpPr/>
          <p:nvPr userDrawn="1"/>
        </p:nvSpPr>
        <p:spPr bwMode="auto">
          <a:xfrm>
            <a:off x="2665048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0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71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7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68515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752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26A76-5C7C-4911-8C00-C4BF817C7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5854A-7E7E-47FA-93E4-9D299F8BE260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4AF4E-9853-4921-A64E-0BBB11970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3172D-9D51-459E-9B39-A6618C20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CE30A8-407D-4A4E-B1D1-A18F3A8493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25784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9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294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8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9"/>
            <a:ext cx="5378548" cy="176945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14" indent="0">
              <a:buNone/>
              <a:tabLst/>
              <a:defRPr sz="1471"/>
            </a:lvl3pPr>
            <a:lvl4pPr marL="338493" indent="0">
              <a:buNone/>
              <a:defRPr/>
            </a:lvl4pPr>
            <a:lvl5pPr marL="504237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9"/>
            <a:ext cx="5378548" cy="176945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14" indent="0">
              <a:buNone/>
              <a:tabLst/>
              <a:defRPr sz="1471"/>
            </a:lvl3pPr>
            <a:lvl4pPr marL="338493" indent="0">
              <a:buNone/>
              <a:defRPr/>
            </a:lvl4pPr>
            <a:lvl5pPr marL="504237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498876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82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1010" indent="0">
              <a:buNone/>
              <a:defRPr sz="1471"/>
            </a:lvl2pPr>
            <a:lvl3pPr marL="164579" indent="0">
              <a:buNone/>
              <a:defRPr sz="1471"/>
            </a:lvl3pPr>
            <a:lvl4pPr marL="350165" indent="0">
              <a:buNone/>
              <a:defRPr sz="1323"/>
            </a:lvl4pPr>
            <a:lvl5pPr marL="543921" indent="0">
              <a:buNone/>
              <a:defRPr sz="132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51835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7"/>
            <a:ext cx="5378548" cy="176945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176945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106726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83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1006" indent="0">
              <a:buNone/>
              <a:defRPr sz="1471"/>
            </a:lvl2pPr>
            <a:lvl3pPr marL="164547" indent="0">
              <a:buNone/>
              <a:defRPr sz="1471"/>
            </a:lvl3pPr>
            <a:lvl4pPr marL="350098" indent="0">
              <a:buNone/>
              <a:defRPr sz="1323"/>
            </a:lvl4pPr>
            <a:lvl5pPr marL="543817" indent="0">
              <a:buNone/>
              <a:defRPr sz="132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641047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869519" y="6551613"/>
            <a:ext cx="3193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ACF3DA1-47D3-4ECF-AF30-D85A88EB0BF4}" type="slidenum">
              <a:rPr lang="en-US" altLang="en-US" sz="900">
                <a:latin typeface="Calibri" pitchFamily="34" charset="0"/>
              </a:rPr>
              <a:pPr/>
              <a:t>‹#›</a:t>
            </a:fld>
            <a:endParaRPr lang="en-US" altLang="en-US" sz="1051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0399271" rtl="0" eaLnBrk="1" fontAlgn="base" hangingPunct="1">
              <a:spcBef>
                <a:spcPct val="0"/>
              </a:spcBef>
              <a:spcAft>
                <a:spcPct val="0"/>
              </a:spcAft>
              <a:defRPr lang="en-US" sz="21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246" y="1189178"/>
            <a:ext cx="11653521" cy="1473702"/>
          </a:xfrm>
          <a:prstGeom prst="rect">
            <a:avLst/>
          </a:prstGeo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15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351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051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900" b="0">
                <a:latin typeface="Calibr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82224"/>
      </p:ext>
    </p:extLst>
  </p:cSld>
  <p:clrMapOvr>
    <a:masterClrMapping/>
  </p:clrMapOvr>
  <p:transition>
    <p:fade/>
  </p:transition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81"/>
            <a:ext cx="11653523" cy="1859805"/>
          </a:xfrm>
        </p:spPr>
        <p:txBody>
          <a:bodyPr>
            <a:spAutoFit/>
          </a:bodyPr>
          <a:lstStyle>
            <a:lvl1pPr>
              <a:defRPr sz="294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66317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869516" y="6551613"/>
            <a:ext cx="3193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261EC2C-A78A-4E63-8952-DC8B66DB96A4}" type="slidenum">
              <a:rPr lang="en-US" altLang="en-US" sz="900">
                <a:latin typeface="Calibri" pitchFamily="34" charset="0"/>
              </a:rPr>
              <a:pPr/>
              <a:t>‹#›</a:t>
            </a:fld>
            <a:endParaRPr lang="en-US" altLang="en-US" sz="1051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327821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57108" tIns="28559" rIns="57108" bIns="28559" numCol="1" rtlCol="0" anchor="ctr" anchorCtr="0" compatLnSpc="1">
            <a:prstTxWarp prst="textNoShape">
              <a:avLst/>
            </a:prstTxWarp>
          </a:bodyPr>
          <a:lstStyle/>
          <a:p>
            <a:pPr algn="ctr" defTabSz="570894" fontAlgn="base">
              <a:spcBef>
                <a:spcPct val="0"/>
              </a:spcBef>
              <a:spcAft>
                <a:spcPct val="0"/>
              </a:spcAft>
            </a:pPr>
            <a:endParaRPr lang="en-US" sz="131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273707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3"/>
            <a:ext cx="11653523" cy="9177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3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8346061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84B82B2-045A-41B5-8CC7-6E487EAE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D7854-4ACC-4338-8FB5-68610378F10D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8812FB1-16E4-49D4-9012-11C19557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980C10-AFA4-4BE2-838B-E82AA2AB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FD0B2E-BFDB-4927-9F2B-14374F0CD4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46086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5938" y="1350551"/>
            <a:ext cx="6751519" cy="4826969"/>
          </a:xfrm>
          <a:solidFill>
            <a:schemeClr val="bg1">
              <a:lumMod val="95000"/>
            </a:schemeClr>
          </a:solidFill>
          <a:ln w="76200">
            <a:solidFill>
              <a:srgbClr val="0072C6"/>
            </a:solidFill>
          </a:ln>
        </p:spPr>
        <p:txBody>
          <a:bodyPr wrap="square">
            <a:normAutofit/>
          </a:bodyPr>
          <a:lstStyle>
            <a:lvl1pPr marL="0" indent="0" defTabSz="27427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351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4278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556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22834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7110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3" y="1350547"/>
            <a:ext cx="3982987" cy="4826970"/>
          </a:xfrm>
        </p:spPr>
        <p:txBody>
          <a:bodyPr wrap="square">
            <a:norm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1951">
                <a:solidFill>
                  <a:srgbClr val="0072C6"/>
                </a:solidFill>
              </a:defRPr>
            </a:lvl1pPr>
            <a:lvl2pPr marL="0" indent="0">
              <a:spcBef>
                <a:spcPts val="451"/>
              </a:spcBef>
              <a:buNone/>
              <a:defRPr sz="1351">
                <a:latin typeface="+mj-lt"/>
              </a:defRPr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5" name="Group 2"/>
          <p:cNvGrpSpPr/>
          <p:nvPr userDrawn="1"/>
        </p:nvGrpSpPr>
        <p:grpSpPr>
          <a:xfrm>
            <a:off x="-1173" y="6512639"/>
            <a:ext cx="12192313" cy="353950"/>
            <a:chOff x="2577137" y="4571778"/>
            <a:chExt cx="9101124" cy="1390560"/>
          </a:xfrm>
        </p:grpSpPr>
        <p:sp>
          <p:nvSpPr>
            <p:cNvPr id="6" name="TextBox 5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>
                <a:lnSpc>
                  <a:spcPts val="2251"/>
                </a:lnSpc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685296">
                <a:lnSpc>
                  <a:spcPts val="2207"/>
                </a:lnSpc>
                <a:defRPr/>
              </a:pPr>
              <a:endParaRPr lang="en-US" sz="2100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69241" y="369728"/>
            <a:ext cx="11655840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424899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3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1" tIns="34291" rIns="34291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48" fontAlgn="base">
              <a:spcBef>
                <a:spcPct val="0"/>
              </a:spcBef>
              <a:spcAft>
                <a:spcPct val="0"/>
              </a:spcAft>
            </a:pPr>
            <a:endParaRPr lang="en-US" sz="165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5" y="1197329"/>
            <a:ext cx="11653521" cy="1956973"/>
          </a:xfrm>
        </p:spPr>
        <p:txBody>
          <a:bodyPr/>
          <a:lstStyle>
            <a:lvl1pPr marL="0" indent="0">
              <a:buNone/>
              <a:defRPr sz="2427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78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0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8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6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3034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685694"/>
            <a:fld id="{FCBA4302-AB3A-4B30-AA1E-4FC776169C46}" type="datetimeFigureOut">
              <a:rPr lang="en-US" smtClean="0">
                <a:solidFill>
                  <a:srgbClr val="FFFFFF"/>
                </a:solidFill>
              </a:rPr>
              <a:pPr defTabSz="685694"/>
              <a:t>4/16/2019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7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685694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685694"/>
            <a:fld id="{238D2EFD-9BE3-4DA5-8511-61AA80F92140}" type="slidenum">
              <a:rPr lang="pl-PL" smtClean="0">
                <a:solidFill>
                  <a:srgbClr val="FFFFFF"/>
                </a:solidFill>
              </a:rPr>
              <a:pPr defTabSz="685694"/>
              <a:t>‹#›</a:t>
            </a:fld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973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4" y="1350548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1951">
                <a:solidFill>
                  <a:srgbClr val="0072C6"/>
                </a:solidFill>
              </a:defRPr>
            </a:lvl1pPr>
            <a:lvl2pPr marL="0" indent="0">
              <a:spcBef>
                <a:spcPts val="451"/>
              </a:spcBef>
              <a:buNone/>
              <a:defRPr sz="1351">
                <a:solidFill>
                  <a:schemeClr val="tx1"/>
                </a:solidFill>
                <a:latin typeface="+mj-lt"/>
              </a:defRPr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80" y="1350964"/>
            <a:ext cx="6868861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6" name="Group 2"/>
          <p:cNvGrpSpPr/>
          <p:nvPr userDrawn="1"/>
        </p:nvGrpSpPr>
        <p:grpSpPr>
          <a:xfrm>
            <a:off x="-1173" y="6512639"/>
            <a:ext cx="12192313" cy="353950"/>
            <a:chOff x="2577137" y="4571778"/>
            <a:chExt cx="9101124" cy="1390560"/>
          </a:xfrm>
        </p:grpSpPr>
        <p:sp>
          <p:nvSpPr>
            <p:cNvPr id="8" name="TextBox 7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>
                <a:lnSpc>
                  <a:spcPts val="2251"/>
                </a:lnSpc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685296">
                <a:lnSpc>
                  <a:spcPts val="2207"/>
                </a:lnSpc>
                <a:defRPr/>
              </a:pPr>
              <a:endParaRPr lang="en-US" sz="2100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1" y="369728"/>
            <a:ext cx="11655840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59766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348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47253" y="2578617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7630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9BE73-1A7E-4E96-9B57-2DC98C88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27CA0-0F71-4629-B5B8-33FCC1B2C946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C6355-C731-4FEC-B699-9A0EDFCC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1310A-17E8-4CEE-B003-EBC14E6A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B8CE1A-0581-42E6-9469-6F122DD2BD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516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4EB581-1469-41F9-A332-0064E12F5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0E534-66C5-474E-9818-891B5E08860A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0F8FD33-22EA-4086-BC43-EBB145E2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03EA4D-CB26-4FCC-A2B4-112A7ED8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2EB786-3819-4526-816C-A866D4CCE1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676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F670A26-EB7E-4B0C-BC62-262C6F6B7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EAD3C-8AFD-4848-B664-9E5CF10F1E01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CA79228-04C5-42D3-862E-E4C7F2293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D033C73-BB20-4793-B4DE-CD4CCAD0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126327-CB18-4E1D-844C-58BF5E76BA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491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CACE62E-F0F6-404A-86E5-9A32AFD80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515C7A-9BCC-4F6F-A7D8-507A094E7889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D4E7157-6CA4-4E6B-88AF-A7566D258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EFB757F-4724-4DAD-AF07-F603F5635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D746B3-6A7D-487B-8889-2FBA9DC947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67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4247021-9DE8-43D7-8CD6-0C8BF39E6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F4721D-961E-4ACD-AE52-C5B45240382E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F9A4F69-B164-4AE4-BBAA-75C6293C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AB99A3B-9277-4793-B849-5BBA85A7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AF0267-3430-4E31-9C82-DAFA9A29B0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0491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63A29E0-FC97-433A-9E27-2A4B195DF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BF450-8FEC-40E2-ADB7-B978ABB4A7F3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455FDF2-C75E-4B58-9F82-4B38BE26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8A4ABD-F400-4CDF-A86E-83B7D2F2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2A37EE-2C15-4C67-A17A-1C672D4D45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523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7EA7974-73DF-4212-9E43-9E56DD40A1A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DB5AF79-6098-43B8-86B0-296AA13453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765BB-4E46-4A17-890D-13572E11D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FFFFF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96D7CB48-FB95-43F9-B294-1AD016EB8897}" type="datetime1">
              <a:rPr lang="en-US" altLang="en-US"/>
              <a:pPr>
                <a:defRPr/>
              </a:pPr>
              <a:t>4/16/2019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3D4D1-5933-4D7C-8C23-C94AD4F14E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F1179-E68C-4231-AF29-D7523D96E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EAF949B2-69FA-4EC5-8FD4-C8D786EE1AD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189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377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566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754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891" indent="-342891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32" indent="-28574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2971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349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3" y="289518"/>
            <a:ext cx="11655079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41" y="1189183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="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8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685802" fontAlgn="auto">
              <a:spcBef>
                <a:spcPts val="0"/>
              </a:spcBef>
              <a:spcAft>
                <a:spcPts val="0"/>
              </a:spcAft>
              <a:defRPr lang="en-US" sz="663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260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transition>
    <p:fade/>
  </p:transition>
  <p:txStyles>
    <p:titleStyle>
      <a:lvl1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lang="en-US" sz="2941" kern="1200" spc="-75" dirty="0">
          <a:ln w="3175">
            <a:noFill/>
          </a:ln>
          <a:solidFill>
            <a:schemeClr val="tx1"/>
          </a:solidFill>
          <a:latin typeface="+mj-lt"/>
          <a:ea typeface="ＭＳ Ｐゴシック" charset="0"/>
          <a:cs typeface="Segoe UI" pitchFamily="34" charset="0"/>
        </a:defRPr>
      </a:lvl1pPr>
      <a:lvl2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336158"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672314"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008473"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344630"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252118" indent="-252118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647" kern="1200">
          <a:solidFill>
            <a:schemeClr val="accent1"/>
          </a:solidFill>
          <a:latin typeface="+mj-lt"/>
          <a:ea typeface="ＭＳ Ｐゴシック" charset="0"/>
          <a:cs typeface="ＭＳ Ｐゴシック" charset="0"/>
        </a:defRPr>
      </a:lvl1pPr>
      <a:lvl2pPr marL="429535" indent="-177417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764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88276" indent="-168078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471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56354" indent="-168078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24433" indent="-168078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53" indent="-171450" algn="l" defTabSz="68580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4" indent="-171450" algn="l" defTabSz="68580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4" indent="-171450" algn="l" defTabSz="68580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5" indent="-171450" algn="l" defTabSz="68580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42901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85802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2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2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4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3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4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6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-4" y="41278"/>
            <a:ext cx="12192003" cy="349246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4" y="-4"/>
            <a:ext cx="12192001" cy="349247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Podtytuł 3">
            <a:extLst>
              <a:ext uri="{FF2B5EF4-FFF2-40B4-BE49-F238E27FC236}">
                <a16:creationId xmlns:a16="http://schemas.microsoft.com/office/drawing/2014/main" id="{2E1CE4F6-D07D-4936-A8F3-ECB3A2FF0A4D}"/>
              </a:ext>
            </a:extLst>
          </p:cNvPr>
          <p:cNvSpPr txBox="1">
            <a:spLocks/>
          </p:cNvSpPr>
          <p:nvPr/>
        </p:nvSpPr>
        <p:spPr>
          <a:xfrm>
            <a:off x="1524004" y="4300618"/>
            <a:ext cx="7147145" cy="1116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Euphemia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  <p:sp>
        <p:nvSpPr>
          <p:cNvPr id="17" name="Podtytuł 3">
            <a:extLst>
              <a:ext uri="{FF2B5EF4-FFF2-40B4-BE49-F238E27FC236}">
                <a16:creationId xmlns:a16="http://schemas.microsoft.com/office/drawing/2014/main" id="{7F695322-C257-4224-94C4-4A9BB663917B}"/>
              </a:ext>
            </a:extLst>
          </p:cNvPr>
          <p:cNvSpPr txBox="1">
            <a:spLocks/>
          </p:cNvSpPr>
          <p:nvPr/>
        </p:nvSpPr>
        <p:spPr>
          <a:xfrm>
            <a:off x="584792" y="5009340"/>
            <a:ext cx="8546029" cy="1567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Euphemia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dirty="0">
                <a:solidFill>
                  <a:srgbClr val="465562"/>
                </a:solidFill>
                <a:latin typeface="Euphemia"/>
              </a:rPr>
              <a:t>Marcin Szeliga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15F6B116-151A-4DB7-9198-39ACAE1743BE}"/>
              </a:ext>
            </a:extLst>
          </p:cNvPr>
          <p:cNvSpPr txBox="1">
            <a:spLocks/>
          </p:cNvSpPr>
          <p:nvPr/>
        </p:nvSpPr>
        <p:spPr>
          <a:xfrm>
            <a:off x="584792" y="1841589"/>
            <a:ext cx="9992836" cy="2251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465562">
                    <a:lumMod val="75000"/>
                  </a:srgbClr>
                </a:solidFill>
                <a:latin typeface="Euphemia"/>
              </a:rPr>
              <a:t>Machine Learning with SQL Server</a:t>
            </a:r>
            <a:endParaRPr lang="pl-PL" sz="4800" dirty="0">
              <a:solidFill>
                <a:srgbClr val="465562">
                  <a:lumMod val="75000"/>
                </a:srgbClr>
              </a:solidFill>
              <a:latin typeface="Euphemi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l-PL" sz="4800" dirty="0">
              <a:solidFill>
                <a:srgbClr val="465562">
                  <a:lumMod val="75000"/>
                </a:srgbClr>
              </a:solidFill>
              <a:latin typeface="Euphemi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l-PL" sz="4800" dirty="0">
                <a:solidFill>
                  <a:srgbClr val="465562">
                    <a:lumMod val="75000"/>
                  </a:srgbClr>
                </a:solidFill>
                <a:latin typeface="Euphemia"/>
              </a:rPr>
              <a:t>Part 4 - </a:t>
            </a:r>
            <a:r>
              <a:rPr lang="pl-PL" sz="4800" dirty="0" err="1">
                <a:solidFill>
                  <a:srgbClr val="465562">
                    <a:lumMod val="75000"/>
                  </a:srgbClr>
                </a:solidFill>
                <a:latin typeface="Euphemia"/>
              </a:rPr>
              <a:t>Classification</a:t>
            </a:r>
            <a:endParaRPr lang="pl-PL" sz="4800" dirty="0">
              <a:solidFill>
                <a:srgbClr val="465562">
                  <a:lumMod val="75000"/>
                </a:srgbClr>
              </a:solidFill>
              <a:latin typeface="Euphem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rxNeuralNet: binary classification with neural nets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79" y="1499195"/>
            <a:ext cx="11349547" cy="274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Neural network for classification or regression is especially suited to problems where a more traditional model cannot fit a solution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2F56EDD-1E0C-4283-9C85-0C7FFF4F5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89" y="2648296"/>
            <a:ext cx="9883425" cy="399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59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rxNeuralNet: binary classification with neural nets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433399BC-369C-4126-B197-32F3B11BFBEC}"/>
              </a:ext>
            </a:extLst>
          </p:cNvPr>
          <p:cNvPicPr/>
          <p:nvPr/>
        </p:nvPicPr>
        <p:blipFill rotWithShape="1">
          <a:blip r:embed="rId2"/>
          <a:srcRect l="14790" t="14272" r="6024" b="17731"/>
          <a:stretch/>
        </p:blipFill>
        <p:spPr bwMode="auto">
          <a:xfrm>
            <a:off x="697064" y="1432331"/>
            <a:ext cx="9265996" cy="5284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9981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Decision trees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C11D327-A34D-4F3D-8CF8-9205055D0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157" y="1532071"/>
            <a:ext cx="6848560" cy="4864805"/>
          </a:xfrm>
          <a:prstGeom prst="rect">
            <a:avLst/>
          </a:prstGeom>
        </p:spPr>
      </p:pic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84CD9F0C-03FB-4385-9D69-6D2052FA4510}"/>
              </a:ext>
            </a:extLst>
          </p:cNvPr>
          <p:cNvSpPr txBox="1">
            <a:spLocks/>
          </p:cNvSpPr>
          <p:nvPr/>
        </p:nvSpPr>
        <p:spPr>
          <a:xfrm>
            <a:off x="156980" y="1499195"/>
            <a:ext cx="4242344" cy="5066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A decision tree is a tree in which each branch node represents a choice between a number of alternatives, and each leaf node represents a classification or decision</a:t>
            </a: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</p:spTree>
    <p:extLst>
      <p:ext uri="{BB962C8B-B14F-4D97-AF65-F5344CB8AC3E}">
        <p14:creationId xmlns:p14="http://schemas.microsoft.com/office/powerpoint/2010/main" val="248030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Classification by induction of decision trees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84CD9F0C-03FB-4385-9D69-6D2052FA4510}"/>
              </a:ext>
            </a:extLst>
          </p:cNvPr>
          <p:cNvSpPr txBox="1">
            <a:spLocks/>
          </p:cNvSpPr>
          <p:nvPr/>
        </p:nvSpPr>
        <p:spPr>
          <a:xfrm>
            <a:off x="156979" y="1499194"/>
            <a:ext cx="11636034" cy="21584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The algorithm operates over a set of training instances, C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If all instances in C are in class P, create a node P and stop, otherwise select a feature or attribute F and create a decision node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Partition the training instances in C into subsets according to the values of V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Apply the algorithm recursively to each of the subsets C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68C69443-83D6-40E6-824D-408C473B1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899" y="3746960"/>
            <a:ext cx="7044197" cy="301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69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Using entropy to split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80" y="1499195"/>
            <a:ext cx="6396874" cy="5235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465562"/>
                </a:solidFill>
                <a:latin typeface="Euphemia"/>
              </a:rPr>
              <a:t>Entropy</a:t>
            </a:r>
            <a:endParaRPr lang="en-US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465562"/>
                </a:solidFill>
                <a:latin typeface="Euphemia"/>
              </a:rPr>
              <a:t>Right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leaf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entropy</a:t>
            </a:r>
            <a:endParaRPr lang="en-US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465562"/>
                </a:solidFill>
                <a:latin typeface="Euphemia"/>
              </a:rPr>
              <a:t>Left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branch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entropy</a:t>
            </a:r>
            <a:endParaRPr lang="en-US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7B67C766-BE1D-4701-A899-B8C61F34C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260" y="1395165"/>
            <a:ext cx="4710127" cy="4572000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E6196E99-EB24-403B-B7FA-EA3579FEB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46" y="2092422"/>
            <a:ext cx="3276897" cy="792088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20CC4DD3-8B4F-4DE2-8ABF-852AA7814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54" y="3874646"/>
            <a:ext cx="3339320" cy="666048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57E80482-63A9-431B-A81F-8A87C8497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54" y="5442408"/>
            <a:ext cx="3339320" cy="54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29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Entropy and Gini index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80" y="1499195"/>
            <a:ext cx="6165331" cy="5235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Center represents random guessing (50/50)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The partition method should move us from the center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Entropy has a maximum at the center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The Gini index measures the inequality among values of a frequency distribution and looks similar to entropy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6F0DB8CB-903B-47DB-940B-6BA53EF2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289" y="1837970"/>
            <a:ext cx="5503601" cy="414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02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Ensemble models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80" y="1499195"/>
            <a:ext cx="6027975" cy="5317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Ensemble models provide better coverage and accuracy than single decision trees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Ensemble model can be build by: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Selecting training data - additional training data used by particular classifiers are created by bootstrapping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Selecting variables - training data of individual classifiers contain only selected variables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Using multiple learning algorithms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3247362-9573-402F-85FC-C32A110CF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391" y="2778345"/>
            <a:ext cx="5715798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6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Bootstrapping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81" y="1499195"/>
            <a:ext cx="5694394" cy="5093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Process that is supposed to proceed without external help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Bootstrapping is any test that relies on random sampling with replacement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Practice of estimating properties of an model (such as its precision) by measuring those properties when sampling from an approximating distribution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354980D-0F30-4E48-A915-299663A7B2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28" y="2255585"/>
            <a:ext cx="5788806" cy="317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16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Random forest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BD0B3CC-343A-4C5E-8078-F39ABE237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56" y="1418425"/>
            <a:ext cx="11037563" cy="526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14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Final prediction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32FFDDF8-AAC6-4629-A65D-EFB1DE08F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61" y="1602838"/>
            <a:ext cx="11224691" cy="517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latin typeface="Euphemia" panose="020B0503040102020104" pitchFamily="34" charset="0"/>
              </a:rPr>
              <a:t>Agenda</a:t>
            </a: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7" y="1499195"/>
            <a:ext cx="4841340" cy="51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465562"/>
                </a:solidFill>
                <a:latin typeface="Euphemia"/>
              </a:rPr>
              <a:t>Supervised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learning –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classification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465562"/>
                </a:solidFill>
                <a:latin typeface="Euphemia"/>
              </a:rPr>
              <a:t>Evaluation and optimization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9D16B367-95CC-49FA-8C5D-AB8D43878478}"/>
              </a:ext>
            </a:extLst>
          </p:cNvPr>
          <p:cNvSpPr/>
          <p:nvPr/>
        </p:nvSpPr>
        <p:spPr>
          <a:xfrm>
            <a:off x="6095998" y="6112621"/>
            <a:ext cx="60462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By Kenneth Jensen - </a:t>
            </a:r>
            <a:r>
              <a:rPr lang="pl-PL" sz="1000" dirty="0"/>
              <a:t>o</a:t>
            </a:r>
            <a:r>
              <a:rPr lang="en-US" sz="1000" dirty="0"/>
              <a:t>wn work based on: ftp://public.dhe.ibm.com/software/analytics/spss/documentation/modeler/18.0/en/ModelerCRISPDM.pdf (Figure 1), CC BY-SA 3.0, https://commons.wikimedia.org/w/index.php?curid=24930610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9D1B345F-F48C-494A-86DE-B8DD62A98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025" y="613886"/>
            <a:ext cx="5421919" cy="543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49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How many trees we need?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4D8DF41-1825-4154-B9CA-C38A516A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13" y="1289928"/>
            <a:ext cx="8614094" cy="546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38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rxFastForest: binary classification with random forest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79" y="1499195"/>
            <a:ext cx="11349547" cy="34652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This decision forest classifier consists of an ensemble of decision trees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465562"/>
                </a:solidFill>
                <a:latin typeface="Euphemia"/>
              </a:rPr>
              <a:t>exampleFraction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is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fraction of randomly chosen instances to use for each tree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465562"/>
                </a:solidFill>
                <a:latin typeface="Euphemia"/>
              </a:rPr>
              <a:t>featureFraction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is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fraction of randomly chosen features to use for each tree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465562"/>
                </a:solidFill>
                <a:latin typeface="Euphemia"/>
              </a:rPr>
              <a:t>splitFraction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is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f</a:t>
            </a:r>
            <a:r>
              <a:rPr lang="en-US" dirty="0" err="1">
                <a:solidFill>
                  <a:srgbClr val="465562"/>
                </a:solidFill>
                <a:latin typeface="Euphemia"/>
              </a:rPr>
              <a:t>raction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 of randomly chosen features to use on each split</a:t>
            </a: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14B867F-AB88-49A7-B9BE-1B77E4E8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636" y="4847093"/>
            <a:ext cx="8014112" cy="19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46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Boosted decision trees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80" y="1499195"/>
            <a:ext cx="11569317" cy="2845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Boosting means that each tree is dependent on prior trees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The algorithm learns by fitting the residual of the trees that preceded it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Thus, boosting in a decision tree ensemble tends to improve accuracy with some small risk of less coverage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9510795E-C797-4DCD-AB3D-34DDBA93B1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453" y="3920541"/>
            <a:ext cx="7464369" cy="2799998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3AA84F97-C323-4D5B-9EA7-E61FDC45E561}"/>
              </a:ext>
            </a:extLst>
          </p:cNvPr>
          <p:cNvSpPr/>
          <p:nvPr/>
        </p:nvSpPr>
        <p:spPr>
          <a:xfrm>
            <a:off x="2943227" y="6538530"/>
            <a:ext cx="61815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200" dirty="0"/>
              <a:t>By </a:t>
            </a:r>
            <a:r>
              <a:rPr lang="en-US" sz="1200" dirty="0"/>
              <a:t>Joe Klein</a:t>
            </a:r>
            <a:r>
              <a:rPr lang="pl-PL" sz="1200" dirty="0"/>
              <a:t>, https://medium.com/@jklein694/ensemble-methods-boosting-be4fd93fdc6f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19647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Loss functions for boosting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80" y="1499195"/>
            <a:ext cx="6165331" cy="5235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0-1 loss function multiplies misclassified observations by 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1, and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 ignoring the correct one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s</a:t>
            </a:r>
            <a:endParaRPr lang="en-US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Difficult to optimize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AdaBoost, short for “Adaptive Boosting”, is the first practical boosting algorithm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AdaBoost uses the exponential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loss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function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More sensitive to outliers than other loss functions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5B1EC6C-6D49-4DF7-8252-94B75732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713" y="1600200"/>
            <a:ext cx="5213307" cy="448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1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rxFastTrees: binary classification with boosted trees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79" y="1499196"/>
            <a:ext cx="11349547" cy="2856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rxFastTrees is an implementation of FastRank, which is an implementation of the MART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The ensemble of trees is produced by computing, in each step, a regression tree that approximates the gradient of the loss function, and adding it to the previous tree with coefficients that minimize the loss of the new tree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The output of the ensemble produced by MART on a given instance is the sum of the tree outputs, converted to a probability 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9590118-DC73-420C-9749-5430D24C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392" y="4355318"/>
            <a:ext cx="6534486" cy="23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7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dirty="0" err="1">
                <a:solidFill>
                  <a:srgbClr val="465562"/>
                </a:solidFill>
                <a:latin typeface="Euphemia"/>
              </a:rPr>
              <a:t>rxEnsemble</a:t>
            </a:r>
            <a:r>
              <a:rPr lang="en-US" sz="3200" dirty="0">
                <a:solidFill>
                  <a:srgbClr val="465562"/>
                </a:solidFill>
                <a:latin typeface="Euphemia"/>
              </a:rPr>
              <a:t>: </a:t>
            </a:r>
            <a:r>
              <a:rPr lang="pl-PL" sz="3200" noProof="0" dirty="0" err="1">
                <a:solidFill>
                  <a:srgbClr val="465562"/>
                </a:solidFill>
                <a:latin typeface="Euphemia"/>
              </a:rPr>
              <a:t>stacking</a:t>
            </a:r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 </a:t>
            </a:r>
            <a:r>
              <a:rPr lang="pl-PL" sz="3200" noProof="0" dirty="0" err="1">
                <a:solidFill>
                  <a:srgbClr val="465562"/>
                </a:solidFill>
                <a:latin typeface="Euphemia"/>
              </a:rPr>
              <a:t>models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79" y="1499196"/>
            <a:ext cx="5939021" cy="49276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Train an ensemble of models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of various kinds to obtain better predictive performance than could be obtained from a single model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65562"/>
                </a:solidFill>
                <a:latin typeface="Euphemia"/>
              </a:rPr>
              <a:t>combineMethod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specifies the method used to combine the models: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median to compute the median of the individual model outputs,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average to compute the average of the individual model outputs and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vote to compute (pos-neg) / the total number of models, where 'pos' is the number of positive outputs and 'neg' is the number of negative outputs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A1E306C-20FA-4717-99CA-B42896F8D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268" y="787777"/>
            <a:ext cx="4203916" cy="578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60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Evaluation metrics for binary classification models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79" y="1408932"/>
            <a:ext cx="6239897" cy="52469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76026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A54"/>
                </a:solidFill>
              </a:rPr>
              <a:t>In a binary classification scenario, the target variable has only two possible outcomes: {0, 1} or {false, true}</a:t>
            </a:r>
          </a:p>
          <a:p>
            <a:pPr defTabSz="576026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A54"/>
                </a:solidFill>
              </a:rPr>
              <a:t>One outcome is called positive p, the second – negative n</a:t>
            </a:r>
          </a:p>
          <a:p>
            <a:pPr defTabSz="576026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A54"/>
                </a:solidFill>
              </a:rPr>
              <a:t>Confusion matrix is one of the most intuitive metrics used for finding the correctness and accuracy of the model</a:t>
            </a:r>
          </a:p>
        </p:txBody>
      </p:sp>
      <p:pic>
        <p:nvPicPr>
          <p:cNvPr id="8" name="Picture 2" descr="Znalezione obrazy dla zapytania confusion matrix">
            <a:extLst>
              <a:ext uri="{FF2B5EF4-FFF2-40B4-BE49-F238E27FC236}">
                <a16:creationId xmlns:a16="http://schemas.microsoft.com/office/drawing/2014/main" id="{C7C3A062-3520-4843-BB58-CBB37E369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876" y="1598024"/>
            <a:ext cx="5921453" cy="3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843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When to minimize what?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79" y="1499195"/>
            <a:ext cx="5939021" cy="51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The ideal scenario that we all want is that the model should give 0 False Positives and 0 False Negatives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Minimizing False Negatives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In case of cancer classification  missing a cancer patient will be a huge mistake  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Minimizing False Positives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In case of spam email classification, minimizing False positives is more important than False Negatives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588485D-105F-4B92-89D3-C38FAFA6B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045" y="1499195"/>
            <a:ext cx="5562273" cy="4171705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29AEB3AE-1809-4C21-9B93-1789E0C42A35}"/>
              </a:ext>
            </a:extLst>
          </p:cNvPr>
          <p:cNvSpPr/>
          <p:nvPr/>
        </p:nvSpPr>
        <p:spPr>
          <a:xfrm>
            <a:off x="7969914" y="5736368"/>
            <a:ext cx="27975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Source: Effect Size FAQs by Paul Ellis</a:t>
            </a:r>
          </a:p>
        </p:txBody>
      </p:sp>
    </p:spTree>
    <p:extLst>
      <p:ext uri="{BB962C8B-B14F-4D97-AF65-F5344CB8AC3E}">
        <p14:creationId xmlns:p14="http://schemas.microsoft.com/office/powerpoint/2010/main" val="1022606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Accuracy paradox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ymbol zastępczy zawartości 2">
                <a:extLst>
                  <a:ext uri="{FF2B5EF4-FFF2-40B4-BE49-F238E27FC236}">
                    <a16:creationId xmlns:a16="http://schemas.microsoft.com/office/drawing/2014/main" id="{BA222065-EEB0-4817-9F51-40875399A6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979" y="1408931"/>
                <a:ext cx="6160661" cy="51135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46888" indent="-246888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Euphemia" pitchFamily="34" charset="0"/>
                  <a:buChar char="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1264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7840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›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4416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0992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›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7568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4144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›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0720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7296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›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414A54"/>
                    </a:solidFill>
                  </a:rPr>
                  <a:t>We can directly deduce from confusion matrix a series of measures</a:t>
                </a:r>
              </a:p>
              <a:p>
                <a:pPr lvl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414A54"/>
                    </a:solidFill>
                  </a:rPr>
                  <a:t>The first is accuracy expressed by the formula</a:t>
                </a:r>
              </a:p>
              <a:p>
                <a:pPr marL="576027" lvl="1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414A54"/>
                          </a:solidFill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>
                          <a:solidFill>
                            <a:srgbClr val="414A5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414A54"/>
                  </a:solidFill>
                </a:endParaRPr>
              </a:p>
              <a:p>
                <a:pPr lvl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414A54"/>
                    </a:solidFill>
                  </a:rPr>
                  <a:t>Accuracy can be expressed as error ratio</a:t>
                </a:r>
              </a:p>
              <a:p>
                <a:pPr marL="576027" lvl="1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>
                          <a:solidFill>
                            <a:srgbClr val="414A54"/>
                          </a:solidFill>
                        </a:rPr>
                        <m:t>error</m:t>
                      </m:r>
                      <m:r>
                        <m:rPr>
                          <m:nor/>
                        </m:rPr>
                        <a:rPr lang="en-US" i="1">
                          <a:solidFill>
                            <a:srgbClr val="414A54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i="1">
                          <a:solidFill>
                            <a:srgbClr val="414A54"/>
                          </a:solidFill>
                        </a:rPr>
                        <m:t>ratio</m:t>
                      </m:r>
                      <m:r>
                        <a:rPr lang="en-US">
                          <a:solidFill>
                            <a:srgbClr val="414A5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num>
                        <m:den>
                          <m:r>
                            <a:rPr lang="en-US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414A54"/>
                  </a:solidFill>
                </a:endParaRPr>
              </a:p>
              <a:p>
                <a:pPr marL="667467" indent="-45720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414A54"/>
                  </a:solidFill>
                </a:endParaRPr>
              </a:p>
              <a:p>
                <a:pPr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414A54"/>
                  </a:solidFill>
                </a:endParaRPr>
              </a:p>
            </p:txBody>
          </p:sp>
        </mc:Choice>
        <mc:Fallback xmlns="">
          <p:sp>
            <p:nvSpPr>
              <p:cNvPr id="6" name="Symbol zastępczy zawartości 2">
                <a:extLst>
                  <a:ext uri="{FF2B5EF4-FFF2-40B4-BE49-F238E27FC236}">
                    <a16:creationId xmlns:a16="http://schemas.microsoft.com/office/drawing/2014/main" id="{BA222065-EEB0-4817-9F51-40875399A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9" y="1408931"/>
                <a:ext cx="6160661" cy="5113527"/>
              </a:xfrm>
              <a:prstGeom prst="rect">
                <a:avLst/>
              </a:prstGeom>
              <a:blipFill>
                <a:blip r:embed="rId2"/>
                <a:stretch>
                  <a:fillRect l="-1782" t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Obraz 4">
            <a:extLst>
              <a:ext uri="{FF2B5EF4-FFF2-40B4-BE49-F238E27FC236}">
                <a16:creationId xmlns:a16="http://schemas.microsoft.com/office/drawing/2014/main" id="{01370BCD-FFC6-4911-8385-3E685070D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293" y="1986269"/>
            <a:ext cx="5422300" cy="3050044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12C7A6C0-ABB9-456D-9CCD-AE608F6E16AD}"/>
              </a:ext>
            </a:extLst>
          </p:cNvPr>
          <p:cNvSpPr/>
          <p:nvPr/>
        </p:nvSpPr>
        <p:spPr>
          <a:xfrm>
            <a:off x="6271293" y="5261877"/>
            <a:ext cx="54986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Model with zero predictive power may have high accuracy </a:t>
            </a:r>
          </a:p>
        </p:txBody>
      </p:sp>
    </p:spTree>
    <p:extLst>
      <p:ext uri="{BB962C8B-B14F-4D97-AF65-F5344CB8AC3E}">
        <p14:creationId xmlns:p14="http://schemas.microsoft.com/office/powerpoint/2010/main" val="2035387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B6DD0FE2-1A53-4676-A00E-88E75C4B2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635" y="2657291"/>
            <a:ext cx="4872876" cy="271032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Beyond accuracy: Precision metrics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ymbol zastępczy zawartości 2">
                <a:extLst>
                  <a:ext uri="{FF2B5EF4-FFF2-40B4-BE49-F238E27FC236}">
                    <a16:creationId xmlns:a16="http://schemas.microsoft.com/office/drawing/2014/main" id="{BA222065-EEB0-4817-9F51-40875399A6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979" y="1408931"/>
                <a:ext cx="7613459" cy="54077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46888" indent="-246888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Euphemia" pitchFamily="34" charset="0"/>
                  <a:buChar char="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1264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7840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›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4416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0992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›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7568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4144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›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0720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7296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›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r>
                  <a:rPr lang="en-US" sz="3200" i="1" dirty="0">
                    <a:solidFill>
                      <a:srgbClr val="414A54"/>
                    </a:solidFill>
                  </a:rPr>
                  <a:t>Positive predictive value </a:t>
                </a:r>
                <a14:m>
                  <m:oMath xmlns:m="http://schemas.openxmlformats.org/officeDocument/2006/math">
                    <m:r>
                      <a:rPr lang="en-US" sz="3200" b="0" i="1">
                        <a:solidFill>
                          <a:srgbClr val="414A54"/>
                        </a:solidFill>
                        <a:latin typeface="Cambria Math" panose="02040503050406030204" pitchFamily="18" charset="0"/>
                      </a:rPr>
                      <m:t>𝑃𝑃𝑉</m:t>
                    </m:r>
                    <m:r>
                      <a:rPr lang="en-US" sz="3200" b="0" i="1">
                        <a:solidFill>
                          <a:srgbClr val="414A54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sz="3200" i="1">
                            <a:solidFill>
                              <a:srgbClr val="414A5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>
                            <a:solidFill>
                              <a:srgbClr val="414A54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b="0" i="1">
                            <a:solidFill>
                              <a:srgbClr val="414A54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b="0" i="1">
                            <a:solidFill>
                              <a:srgbClr val="414A5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>
                            <a:solidFill>
                              <a:srgbClr val="414A54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>
                        <a:solidFill>
                          <a:srgbClr val="414A5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i="1" dirty="0">
                  <a:solidFill>
                    <a:srgbClr val="414A54"/>
                  </a:solidFill>
                </a:endParaRPr>
              </a:p>
              <a:p>
                <a:pPr marL="0" lv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414A54"/>
                    </a:solidFill>
                  </a:rPr>
                  <a:t>	Measures the proportion of correct positive 	classification to all positive classification</a:t>
                </a:r>
              </a:p>
              <a:p>
                <a:pPr marL="0" lv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414A54"/>
                    </a:solidFill>
                  </a:rPr>
                  <a:t>	Bigger is better</a:t>
                </a:r>
                <a:endParaRPr lang="en-US" i="1" dirty="0">
                  <a:solidFill>
                    <a:srgbClr val="414A54"/>
                  </a:solidFill>
                </a:endParaRPr>
              </a:p>
              <a:p>
                <a:pPr marL="0" lv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endParaRPr lang="en-US" b="1" dirty="0">
                  <a:solidFill>
                    <a:srgbClr val="414A54"/>
                  </a:solidFill>
                </a:endParaRPr>
              </a:p>
              <a:p>
                <a:pPr marL="0" lv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r>
                  <a:rPr lang="en-US" sz="3200" i="1" dirty="0">
                    <a:solidFill>
                      <a:srgbClr val="414A54"/>
                    </a:solidFill>
                  </a:rPr>
                  <a:t>Negative predictive value </a:t>
                </a:r>
                <a14:m>
                  <m:oMath xmlns:m="http://schemas.openxmlformats.org/officeDocument/2006/math">
                    <m:r>
                      <a:rPr lang="en-US" sz="3200" b="0" i="1">
                        <a:solidFill>
                          <a:srgbClr val="414A54"/>
                        </a:solidFill>
                        <a:latin typeface="Cambria Math" panose="02040503050406030204" pitchFamily="18" charset="0"/>
                      </a:rPr>
                      <m:t>𝑁𝑃𝑉</m:t>
                    </m:r>
                    <m:r>
                      <a:rPr lang="en-US" sz="3200" b="0" i="1">
                        <a:solidFill>
                          <a:srgbClr val="414A54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sz="3200" i="1">
                            <a:solidFill>
                              <a:srgbClr val="414A5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>
                            <a:solidFill>
                              <a:srgbClr val="414A54"/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b="0" i="1">
                            <a:solidFill>
                              <a:srgbClr val="414A54"/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>
                            <a:solidFill>
                              <a:srgbClr val="414A5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>
                            <a:solidFill>
                              <a:srgbClr val="414A54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sz="3200" b="0" i="1">
                        <a:solidFill>
                          <a:srgbClr val="414A5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i="1" dirty="0">
                  <a:solidFill>
                    <a:srgbClr val="414A54"/>
                  </a:solidFill>
                </a:endParaRPr>
              </a:p>
              <a:p>
                <a:pPr marL="0" lv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414A54"/>
                    </a:solidFill>
                  </a:rPr>
                  <a:t>	Shows how much we can trust negative 	predictions</a:t>
                </a:r>
              </a:p>
              <a:p>
                <a:pPr mar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r>
                  <a:rPr lang="en-US" sz="3200" dirty="0">
                    <a:solidFill>
                      <a:srgbClr val="414A54"/>
                    </a:solidFill>
                  </a:rPr>
                  <a:t>	</a:t>
                </a:r>
                <a:r>
                  <a:rPr lang="en-US" dirty="0">
                    <a:solidFill>
                      <a:srgbClr val="414A54"/>
                    </a:solidFill>
                  </a:rPr>
                  <a:t>Bigger is better</a:t>
                </a:r>
                <a:endParaRPr lang="en-US" i="1" dirty="0">
                  <a:solidFill>
                    <a:srgbClr val="414A54"/>
                  </a:solidFill>
                </a:endParaRPr>
              </a:p>
              <a:p>
                <a:pPr marL="0" lv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endParaRPr lang="en-US" sz="3200" dirty="0">
                  <a:solidFill>
                    <a:srgbClr val="414A54"/>
                  </a:solidFill>
                </a:endParaRPr>
              </a:p>
              <a:p>
                <a:pPr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sz="3200" dirty="0">
                  <a:solidFill>
                    <a:srgbClr val="414A54"/>
                  </a:solidFill>
                </a:endParaRPr>
              </a:p>
            </p:txBody>
          </p:sp>
        </mc:Choice>
        <mc:Fallback xmlns="">
          <p:sp>
            <p:nvSpPr>
              <p:cNvPr id="6" name="Symbol zastępczy zawartości 2">
                <a:extLst>
                  <a:ext uri="{FF2B5EF4-FFF2-40B4-BE49-F238E27FC236}">
                    <a16:creationId xmlns:a16="http://schemas.microsoft.com/office/drawing/2014/main" id="{BA222065-EEB0-4817-9F51-40875399A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9" y="1408931"/>
                <a:ext cx="7613459" cy="5407791"/>
              </a:xfrm>
              <a:prstGeom prst="rect">
                <a:avLst/>
              </a:prstGeom>
              <a:blipFill>
                <a:blip r:embed="rId3"/>
                <a:stretch>
                  <a:fillRect l="-2082" r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rostokąt 8">
            <a:extLst>
              <a:ext uri="{FF2B5EF4-FFF2-40B4-BE49-F238E27FC236}">
                <a16:creationId xmlns:a16="http://schemas.microsoft.com/office/drawing/2014/main" id="{E8BDFEAE-F87B-4697-8E49-9AB5DDFB18DF}"/>
              </a:ext>
            </a:extLst>
          </p:cNvPr>
          <p:cNvSpPr/>
          <p:nvPr/>
        </p:nvSpPr>
        <p:spPr>
          <a:xfrm>
            <a:off x="7636596" y="5390845"/>
            <a:ext cx="43984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By </a:t>
            </a:r>
            <a:r>
              <a:rPr lang="pl-PL" sz="1200" dirty="0"/>
              <a:t>S</a:t>
            </a:r>
            <a:r>
              <a:rPr lang="en-US" sz="1200" dirty="0" err="1"/>
              <a:t>anyam</a:t>
            </a:r>
            <a:r>
              <a:rPr lang="pl-PL" sz="1200" dirty="0"/>
              <a:t> K</a:t>
            </a:r>
            <a:r>
              <a:rPr lang="en-US" sz="1200" dirty="0" err="1"/>
              <a:t>apoor</a:t>
            </a:r>
            <a:r>
              <a:rPr lang="en-US" sz="1200" dirty="0"/>
              <a:t>, https://www.sanyamkapoor.com/machine-learning/confusion-matrix-visualization/</a:t>
            </a:r>
          </a:p>
        </p:txBody>
      </p:sp>
    </p:spTree>
    <p:extLst>
      <p:ext uri="{BB962C8B-B14F-4D97-AF65-F5344CB8AC3E}">
        <p14:creationId xmlns:p14="http://schemas.microsoft.com/office/powerpoint/2010/main" val="373522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68" y="1417726"/>
            <a:ext cx="5269831" cy="2279979"/>
          </a:xfrm>
        </p:spPr>
        <p:txBody>
          <a:bodyPr/>
          <a:lstStyle/>
          <a:p>
            <a:pPr algn="ctr" defTabSz="685966"/>
            <a:br>
              <a:rPr lang="en-US" sz="4400" b="1" noProof="0" dirty="0"/>
            </a:br>
            <a:r>
              <a:rPr lang="en-US" sz="4400" b="1" noProof="0" dirty="0"/>
              <a:t>Supervised learning</a:t>
            </a:r>
            <a:r>
              <a:rPr lang="pl-PL" sz="4400" b="1" noProof="0" dirty="0"/>
              <a:t> </a:t>
            </a:r>
            <a:r>
              <a:rPr lang="en-US" sz="4400" b="1" dirty="0"/>
              <a:t>-classification</a:t>
            </a:r>
            <a:br>
              <a:rPr lang="en-US" sz="4400" b="1" noProof="0" dirty="0"/>
            </a:br>
            <a:br>
              <a:rPr lang="en-US" sz="4400" b="1" noProof="0" dirty="0"/>
            </a:br>
            <a:endParaRPr lang="en-US" sz="4400" b="1" noProof="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25935" y="1969181"/>
            <a:ext cx="3944097" cy="1789375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2">
                <a:ln w="3175">
                  <a:noFill/>
                </a:ln>
                <a:solidFill>
                  <a:schemeClr val="accent4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685155">
              <a:defRPr/>
            </a:pPr>
            <a:endParaRPr lang="en-US" sz="2400" spc="-75" dirty="0">
              <a:solidFill>
                <a:srgbClr val="2C2C2C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2246840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Beyond accuracy: range metrics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ymbol zastępczy zawartości 2">
                <a:extLst>
                  <a:ext uri="{FF2B5EF4-FFF2-40B4-BE49-F238E27FC236}">
                    <a16:creationId xmlns:a16="http://schemas.microsoft.com/office/drawing/2014/main" id="{BA222065-EEB0-4817-9F51-40875399A6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979" y="1408932"/>
                <a:ext cx="6805019" cy="52508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46888" indent="-246888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Euphemia" pitchFamily="34" charset="0"/>
                  <a:buChar char="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1264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7840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›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4416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0992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›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7568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4144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›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0720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7296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›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A54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400" b="0" i="1" smtClean="0">
                          <a:solidFill>
                            <a:srgbClr val="414A5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414A5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rgbClr val="414A54"/>
                  </a:solidFill>
                </a:endParaRPr>
              </a:p>
              <a:p>
                <a:pPr marL="0" lv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rgbClr val="414A54"/>
                    </a:solidFill>
                  </a:rPr>
                  <a:t>Measures the proportion of correct classification to all positive cases</a:t>
                </a:r>
              </a:p>
              <a:p>
                <a:pPr marL="0" lv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rgbClr val="414A54"/>
                    </a:solidFill>
                  </a:rPr>
                  <a:t>Also called Sensitivity, True Positive Rate</a:t>
                </a:r>
              </a:p>
              <a:p>
                <a:pPr marL="0" lv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rgbClr val="414A54"/>
                    </a:solidFill>
                  </a:rPr>
                  <a:t>Bigger is better</a:t>
                </a:r>
              </a:p>
              <a:p>
                <a:pPr marL="0" lv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1">
                          <a:solidFill>
                            <a:srgbClr val="414A54"/>
                          </a:solidFill>
                        </a:rPr>
                        <m:t>specifity</m:t>
                      </m:r>
                      <m:r>
                        <a:rPr lang="en-US" sz="2400">
                          <a:solidFill>
                            <a:srgbClr val="414A5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400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400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414A54"/>
                  </a:solidFill>
                </a:endParaRPr>
              </a:p>
              <a:p>
                <a:pPr marL="0" lv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rgbClr val="414A54"/>
                    </a:solidFill>
                  </a:rPr>
                  <a:t>Measures the proportion of correct classification of the negative to all the negative cases</a:t>
                </a:r>
              </a:p>
              <a:p>
                <a:pPr marL="0" lv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rgbClr val="414A54"/>
                    </a:solidFill>
                  </a:rPr>
                  <a:t>Also called True Negative Rate</a:t>
                </a:r>
              </a:p>
              <a:p>
                <a:pPr mar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rgbClr val="414A54"/>
                    </a:solidFill>
                  </a:rPr>
                  <a:t>Bigger is better</a:t>
                </a:r>
              </a:p>
              <a:p>
                <a:pPr marL="0" lv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endParaRPr lang="en-US" sz="1800" dirty="0">
                  <a:solidFill>
                    <a:srgbClr val="414A54"/>
                  </a:solidFill>
                </a:endParaRPr>
              </a:p>
              <a:p>
                <a:pPr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14A54"/>
                  </a:solidFill>
                </a:endParaRPr>
              </a:p>
            </p:txBody>
          </p:sp>
        </mc:Choice>
        <mc:Fallback xmlns="">
          <p:sp>
            <p:nvSpPr>
              <p:cNvPr id="6" name="Symbol zastępczy zawartości 2">
                <a:extLst>
                  <a:ext uri="{FF2B5EF4-FFF2-40B4-BE49-F238E27FC236}">
                    <a16:creationId xmlns:a16="http://schemas.microsoft.com/office/drawing/2014/main" id="{BA222065-EEB0-4817-9F51-40875399A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9" y="1408932"/>
                <a:ext cx="6805019" cy="5250884"/>
              </a:xfrm>
              <a:prstGeom prst="rect">
                <a:avLst/>
              </a:prstGeom>
              <a:blipFill>
                <a:blip r:embed="rId2"/>
                <a:stretch>
                  <a:fillRect l="-1434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Obraz 1">
            <a:extLst>
              <a:ext uri="{FF2B5EF4-FFF2-40B4-BE49-F238E27FC236}">
                <a16:creationId xmlns:a16="http://schemas.microsoft.com/office/drawing/2014/main" id="{44D67893-E965-45C5-9421-90333C263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400" y="835631"/>
            <a:ext cx="5165359" cy="3814505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5F49388B-D54C-4955-9A0E-27F1D0ADDC02}"/>
              </a:ext>
            </a:extLst>
          </p:cNvPr>
          <p:cNvSpPr/>
          <p:nvPr/>
        </p:nvSpPr>
        <p:spPr>
          <a:xfrm>
            <a:off x="7345287" y="4650136"/>
            <a:ext cx="45994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If we want to focus more on </a:t>
            </a:r>
            <a:r>
              <a:rPr lang="en-US" sz="1600" dirty="0" err="1"/>
              <a:t>minimising</a:t>
            </a:r>
            <a:r>
              <a:rPr lang="en-US" sz="1600" dirty="0"/>
              <a:t> False Negatives, we would want our Recall to be as close to 100% as possible without precision being too bad</a:t>
            </a:r>
            <a:endParaRPr lang="pl-PL" sz="1600" dirty="0"/>
          </a:p>
          <a:p>
            <a:r>
              <a:rPr lang="en-US" sz="1600" dirty="0"/>
              <a:t>If we want to focus on </a:t>
            </a:r>
            <a:r>
              <a:rPr lang="en-US" sz="1600" dirty="0" err="1"/>
              <a:t>minimising</a:t>
            </a:r>
            <a:r>
              <a:rPr lang="en-US" sz="1600" dirty="0"/>
              <a:t> False positives, then our focus should be to make Precision as close to 100% as possible</a:t>
            </a:r>
          </a:p>
        </p:txBody>
      </p:sp>
    </p:spTree>
    <p:extLst>
      <p:ext uri="{BB962C8B-B14F-4D97-AF65-F5344CB8AC3E}">
        <p14:creationId xmlns:p14="http://schemas.microsoft.com/office/powerpoint/2010/main" val="4017180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Precision and Recall: F-Score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ymbol zastępczy zawartości 2">
                <a:extLst>
                  <a:ext uri="{FF2B5EF4-FFF2-40B4-BE49-F238E27FC236}">
                    <a16:creationId xmlns:a16="http://schemas.microsoft.com/office/drawing/2014/main" id="{BA222065-EEB0-4817-9F51-40875399A6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980" y="1314745"/>
                <a:ext cx="7294192" cy="51920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46888" indent="-246888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Euphemia" pitchFamily="34" charset="0"/>
                  <a:buChar char="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1264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7840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›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4416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0992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›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7568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4144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›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0720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7296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›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>
                          <a:solidFill>
                            <a:srgbClr val="414A54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l-PL" b="0">
                          <a:solidFill>
                            <a:srgbClr val="414A5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l-PL" b="0" i="1">
                          <a:solidFill>
                            <a:srgbClr val="414A54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pl-PL" b="0">
                          <a:solidFill>
                            <a:srgbClr val="414A54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pl-PL" b="0" i="1">
                          <a:solidFill>
                            <a:srgbClr val="414A5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l-PL" b="0">
                          <a:solidFill>
                            <a:srgbClr val="414A54"/>
                          </a:solidFill>
                          <a:latin typeface="Cambria Math" panose="02040503050406030204" pitchFamily="18" charset="0"/>
                        </a:rPr>
                        <m:t>∗ </m:t>
                      </m:r>
                      <m:f>
                        <m:fPr>
                          <m:ctrlPr>
                            <a:rPr lang="pl-PL" i="1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pl-PL" b="0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l-PL" b="0" i="1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pl-PL" b="0" i="1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pl-PL" b="0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b="0" i="1">
                              <a:solidFill>
                                <a:srgbClr val="414A54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pl-PL" dirty="0">
                  <a:solidFill>
                    <a:srgbClr val="414A54"/>
                  </a:solidFill>
                </a:endParaRPr>
              </a:p>
              <a:p>
                <a:pPr mar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414A54"/>
                    </a:solidFill>
                  </a:rPr>
                  <a:t>We don’t really want to </a:t>
                </a:r>
                <a:r>
                  <a:rPr lang="pl-PL" dirty="0" err="1">
                    <a:solidFill>
                      <a:srgbClr val="414A54"/>
                    </a:solidFill>
                  </a:rPr>
                  <a:t>compare</a:t>
                </a:r>
                <a:r>
                  <a:rPr lang="pl-PL" dirty="0">
                    <a:solidFill>
                      <a:srgbClr val="414A54"/>
                    </a:solidFill>
                  </a:rPr>
                  <a:t> </a:t>
                </a:r>
                <a:r>
                  <a:rPr lang="en-US" dirty="0">
                    <a:solidFill>
                      <a:srgbClr val="414A54"/>
                    </a:solidFill>
                  </a:rPr>
                  <a:t>both Precision and Recall</a:t>
                </a:r>
                <a:r>
                  <a:rPr lang="pl-PL" dirty="0">
                    <a:solidFill>
                      <a:srgbClr val="414A54"/>
                    </a:solidFill>
                  </a:rPr>
                  <a:t> </a:t>
                </a:r>
                <a:r>
                  <a:rPr lang="pl-PL" dirty="0" err="1">
                    <a:solidFill>
                      <a:srgbClr val="414A54"/>
                    </a:solidFill>
                  </a:rPr>
                  <a:t>all</a:t>
                </a:r>
                <a:r>
                  <a:rPr lang="pl-PL" dirty="0">
                    <a:solidFill>
                      <a:srgbClr val="414A54"/>
                    </a:solidFill>
                  </a:rPr>
                  <a:t> </a:t>
                </a:r>
                <a:r>
                  <a:rPr lang="pl-PL" dirty="0" err="1">
                    <a:solidFill>
                      <a:srgbClr val="414A54"/>
                    </a:solidFill>
                  </a:rPr>
                  <a:t>time</a:t>
                </a:r>
                <a:endParaRPr lang="pl-PL" dirty="0">
                  <a:solidFill>
                    <a:srgbClr val="414A54"/>
                  </a:solidFill>
                </a:endParaRPr>
              </a:p>
              <a:p>
                <a:pPr mar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r>
                  <a:rPr lang="pl-PL" dirty="0">
                    <a:solidFill>
                      <a:srgbClr val="414A54"/>
                    </a:solidFill>
                  </a:rPr>
                  <a:t>Single </a:t>
                </a:r>
                <a:r>
                  <a:rPr lang="pl-PL" dirty="0" err="1">
                    <a:solidFill>
                      <a:srgbClr val="414A54"/>
                    </a:solidFill>
                  </a:rPr>
                  <a:t>score</a:t>
                </a:r>
                <a:r>
                  <a:rPr lang="pl-PL" dirty="0">
                    <a:solidFill>
                      <a:srgbClr val="414A54"/>
                    </a:solidFill>
                  </a:rPr>
                  <a:t> - </a:t>
                </a:r>
                <a:r>
                  <a:rPr lang="en-US" dirty="0">
                    <a:solidFill>
                      <a:srgbClr val="414A54"/>
                    </a:solidFill>
                  </a:rPr>
                  <a:t>Harmonic mean of precision </a:t>
                </a:r>
                <a:r>
                  <a:rPr lang="pl-PL" dirty="0">
                    <a:solidFill>
                      <a:srgbClr val="414A54"/>
                    </a:solidFill>
                  </a:rPr>
                  <a:t>(PPV) </a:t>
                </a:r>
                <a:r>
                  <a:rPr lang="en-US" dirty="0">
                    <a:solidFill>
                      <a:srgbClr val="414A54"/>
                    </a:solidFill>
                  </a:rPr>
                  <a:t>and sensitivity</a:t>
                </a:r>
                <a:endParaRPr lang="pl-PL" dirty="0">
                  <a:solidFill>
                    <a:srgbClr val="414A54"/>
                  </a:solidFill>
                </a:endParaRPr>
              </a:p>
              <a:p>
                <a:pPr mar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414A54"/>
                    </a:solidFill>
                  </a:rPr>
                  <a:t>More balanced than the arithmetic mean</a:t>
                </a:r>
                <a:endParaRPr lang="pl-PL" dirty="0">
                  <a:solidFill>
                    <a:srgbClr val="414A54"/>
                  </a:solidFill>
                </a:endParaRPr>
              </a:p>
              <a:p>
                <a:pPr marL="365760" lvl="1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414A54"/>
                    </a:solidFill>
                  </a:rPr>
                  <a:t>Kind of an average when x and y are equal But when x and y are different, then it’s closer to the smaller number as compared to the larger number</a:t>
                </a:r>
                <a:endParaRPr lang="pl-PL" dirty="0">
                  <a:solidFill>
                    <a:srgbClr val="414A54"/>
                  </a:solidFill>
                </a:endParaRPr>
              </a:p>
              <a:p>
                <a:pPr mar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r>
                  <a:rPr lang="pl-PL" dirty="0" err="1">
                    <a:solidFill>
                      <a:srgbClr val="414A54"/>
                    </a:solidFill>
                  </a:rPr>
                  <a:t>Bigger</a:t>
                </a:r>
                <a:r>
                  <a:rPr lang="pl-PL" dirty="0">
                    <a:solidFill>
                      <a:srgbClr val="414A54"/>
                    </a:solidFill>
                  </a:rPr>
                  <a:t> </a:t>
                </a:r>
                <a:r>
                  <a:rPr lang="pl-PL" dirty="0" err="1">
                    <a:solidFill>
                      <a:srgbClr val="414A54"/>
                    </a:solidFill>
                  </a:rPr>
                  <a:t>is</a:t>
                </a:r>
                <a:r>
                  <a:rPr lang="pl-PL" dirty="0">
                    <a:solidFill>
                      <a:srgbClr val="414A54"/>
                    </a:solidFill>
                  </a:rPr>
                  <a:t> </a:t>
                </a:r>
                <a:r>
                  <a:rPr lang="pl-PL" dirty="0" err="1">
                    <a:solidFill>
                      <a:srgbClr val="414A54"/>
                    </a:solidFill>
                  </a:rPr>
                  <a:t>better</a:t>
                </a:r>
                <a:endParaRPr lang="pl-PL" dirty="0">
                  <a:solidFill>
                    <a:srgbClr val="414A54"/>
                  </a:solidFill>
                </a:endParaRPr>
              </a:p>
              <a:p>
                <a:pPr mar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endParaRPr lang="pl-PL" dirty="0">
                  <a:solidFill>
                    <a:srgbClr val="414A54"/>
                  </a:solidFill>
                </a:endParaRPr>
              </a:p>
              <a:p>
                <a:pPr mar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endParaRPr lang="pl-PL" dirty="0">
                  <a:solidFill>
                    <a:srgbClr val="414A54"/>
                  </a:solidFill>
                </a:endParaRPr>
              </a:p>
              <a:p>
                <a:pPr marL="0" indent="0" defTabSz="576026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None/>
                </a:pPr>
                <a:endParaRPr lang="en-US" sz="3600" dirty="0">
                  <a:solidFill>
                    <a:srgbClr val="414A54"/>
                  </a:solidFill>
                </a:endParaRPr>
              </a:p>
            </p:txBody>
          </p:sp>
        </mc:Choice>
        <mc:Fallback xmlns="">
          <p:sp>
            <p:nvSpPr>
              <p:cNvPr id="6" name="Symbol zastępczy zawartości 2">
                <a:extLst>
                  <a:ext uri="{FF2B5EF4-FFF2-40B4-BE49-F238E27FC236}">
                    <a16:creationId xmlns:a16="http://schemas.microsoft.com/office/drawing/2014/main" id="{BA222065-EEB0-4817-9F51-40875399A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80" y="1314745"/>
                <a:ext cx="7294192" cy="5192016"/>
              </a:xfrm>
              <a:prstGeom prst="rect">
                <a:avLst/>
              </a:prstGeom>
              <a:blipFill>
                <a:blip r:embed="rId2"/>
                <a:stretch>
                  <a:fillRect l="-1756" b="-7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raz 3">
            <a:extLst>
              <a:ext uri="{FF2B5EF4-FFF2-40B4-BE49-F238E27FC236}">
                <a16:creationId xmlns:a16="http://schemas.microsoft.com/office/drawing/2014/main" id="{46653088-049D-496D-8002-3317C6C96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472" y="3053233"/>
            <a:ext cx="4876629" cy="1376079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95F50CEA-3BC9-4626-8EB2-15BE2F041040}"/>
              </a:ext>
            </a:extLst>
          </p:cNvPr>
          <p:cNvSpPr/>
          <p:nvPr/>
        </p:nvSpPr>
        <p:spPr>
          <a:xfrm>
            <a:off x="7366218" y="4540604"/>
            <a:ext cx="44647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dirty="0"/>
              <a:t>By </a:t>
            </a:r>
            <a:r>
              <a:rPr lang="en-US" sz="1200" dirty="0"/>
              <a:t>Andreas de Ruiter (Microsoft)</a:t>
            </a:r>
            <a:r>
              <a:rPr lang="pl-PL" sz="1200" dirty="0"/>
              <a:t>, https://blogs.msdn.microsoft.com/andreasderuiter/2015/02/09/performance-measures-in-azure-ml-accuracy-precision-recall-and-f1-score/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0299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Sensitivity and Specificity: Receiver Operating Characteristics Curve (ROC)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ymbol zastępczy zawartości 2">
                <a:extLst>
                  <a:ext uri="{FF2B5EF4-FFF2-40B4-BE49-F238E27FC236}">
                    <a16:creationId xmlns:a16="http://schemas.microsoft.com/office/drawing/2014/main" id="{BA222065-EEB0-4817-9F51-40875399A6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979" y="1681276"/>
                <a:ext cx="6522458" cy="50413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46888" indent="-246888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Euphemia" pitchFamily="34" charset="0"/>
                  <a:buChar char="›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1264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7840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›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4416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0992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›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7568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4144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›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0720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72968" indent="-2468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Euphemia" pitchFamily="34" charset="0"/>
                  <a:buChar char="›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  <a:buSzPct val="1100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465562"/>
                    </a:solidFill>
                    <a:latin typeface="Euphemia"/>
                  </a:rPr>
                  <a:t>Originated from signal detection theory</a:t>
                </a:r>
              </a:p>
              <a:p>
                <a:pPr fontAlgn="auto">
                  <a:spcAft>
                    <a:spcPts val="0"/>
                  </a:spcAft>
                  <a:buSzPct val="1100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465562"/>
                    </a:solidFill>
                    <a:latin typeface="Euphemia"/>
                  </a:rPr>
                  <a:t>Created by plotting the true positive rate against the false positive rate at various threshold settings</a:t>
                </a:r>
              </a:p>
              <a:p>
                <a:pPr lvl="1" fontAlgn="auto">
                  <a:spcAft>
                    <a:spcPts val="0"/>
                  </a:spcAft>
                  <a:buSzPct val="1100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465562"/>
                    </a:solidFill>
                    <a:latin typeface="Euphemia"/>
                  </a:rPr>
                  <a:t>TPR = Sensitivity </a:t>
                </a:r>
              </a:p>
              <a:p>
                <a:pPr lvl="1" fontAlgn="auto">
                  <a:spcAft>
                    <a:spcPts val="0"/>
                  </a:spcAft>
                  <a:buSzPct val="1100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465562"/>
                    </a:solidFill>
                    <a:latin typeface="Euphemia"/>
                  </a:rPr>
                  <a:t>FPR = 1 – Specificity</a:t>
                </a:r>
              </a:p>
              <a:p>
                <a:pPr fontAlgn="auto">
                  <a:spcAft>
                    <a:spcPts val="0"/>
                  </a:spcAft>
                  <a:buSzPct val="1100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465562"/>
                    </a:solidFill>
                    <a:latin typeface="Euphemia"/>
                  </a:rPr>
                  <a:t>Line that traces the probability cutoff from 1 at the bottom-left to 0 in the top right</a:t>
                </a:r>
              </a:p>
              <a:p>
                <a:pPr fontAlgn="auto">
                  <a:spcAft>
                    <a:spcPts val="0"/>
                  </a:spcAft>
                  <a:buSzPct val="1100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465562"/>
                    </a:solidFill>
                    <a:latin typeface="Euphemia"/>
                  </a:rPr>
                  <a:t>Slope is equal to likelihood ratio </a:t>
                </a:r>
                <a:br>
                  <a:rPr lang="en-US" b="0" i="1" dirty="0">
                    <a:solidFill>
                      <a:srgbClr val="465562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100" b="0" i="1" smtClean="0">
                        <a:solidFill>
                          <a:srgbClr val="465562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100" b="0" i="1" smtClean="0">
                            <a:solidFill>
                              <a:srgbClr val="46556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solidFill>
                              <a:srgbClr val="46556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100" b="0" i="1" smtClean="0">
                        <a:solidFill>
                          <a:srgbClr val="46556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100" b="0" i="1" smtClean="0">
                            <a:solidFill>
                              <a:srgbClr val="46556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100" b="0" i="1" smtClean="0">
                            <a:solidFill>
                              <a:srgbClr val="46556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100" b="0" i="1" smtClean="0">
                            <a:solidFill>
                              <a:srgbClr val="46556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100" b="0" i="1" smtClean="0">
                            <a:solidFill>
                              <a:srgbClr val="46556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100" b="0" i="1" smtClean="0">
                            <a:solidFill>
                              <a:srgbClr val="46556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100" b="0" i="1" smtClean="0">
                            <a:solidFill>
                              <a:srgbClr val="465562"/>
                            </a:solidFill>
                            <a:latin typeface="Cambria Math" panose="02040503050406030204" pitchFamily="18" charset="0"/>
                          </a:rPr>
                          <m:t>𝑠𝑖𝑔𝑛𝑎𝑙</m:t>
                        </m:r>
                        <m:r>
                          <a:rPr lang="en-US" sz="2100" b="0" i="1" smtClean="0">
                            <a:solidFill>
                              <a:srgbClr val="46556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100" b="0" i="1" smtClean="0">
                            <a:solidFill>
                              <a:srgbClr val="46556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100" b="0" i="1" smtClean="0">
                            <a:solidFill>
                              <a:srgbClr val="46556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100" b="0" i="1" smtClean="0">
                            <a:solidFill>
                              <a:srgbClr val="46556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100" b="0" i="1" smtClean="0">
                            <a:solidFill>
                              <a:srgbClr val="46556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100" b="0" i="1" smtClean="0">
                            <a:solidFill>
                              <a:srgbClr val="465562"/>
                            </a:solidFill>
                            <a:latin typeface="Cambria Math" panose="02040503050406030204" pitchFamily="18" charset="0"/>
                          </a:rPr>
                          <m:t>𝑛𝑜𝑖𝑠𝑒</m:t>
                        </m:r>
                        <m:r>
                          <a:rPr lang="en-US" sz="2100" b="0" i="1" smtClean="0">
                            <a:solidFill>
                              <a:srgbClr val="46556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465562"/>
                  </a:solidFill>
                  <a:latin typeface="Euphemia"/>
                </a:endParaRPr>
              </a:p>
              <a:p>
                <a:pPr fontAlgn="auto">
                  <a:spcAft>
                    <a:spcPts val="0"/>
                  </a:spcAft>
                  <a:buSzPct val="1100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465562"/>
                    </a:solidFill>
                    <a:latin typeface="Euphemia"/>
                  </a:rPr>
                  <a:t>For a perfect model, all the positive observations will have a probability score of 1 and all negative will have a score of 0</a:t>
                </a:r>
              </a:p>
            </p:txBody>
          </p:sp>
        </mc:Choice>
        <mc:Fallback xmlns="">
          <p:sp>
            <p:nvSpPr>
              <p:cNvPr id="6" name="Symbol zastępczy zawartości 2">
                <a:extLst>
                  <a:ext uri="{FF2B5EF4-FFF2-40B4-BE49-F238E27FC236}">
                    <a16:creationId xmlns:a16="http://schemas.microsoft.com/office/drawing/2014/main" id="{BA222065-EEB0-4817-9F51-40875399A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9" y="1681276"/>
                <a:ext cx="6522458" cy="5041329"/>
              </a:xfrm>
              <a:prstGeom prst="rect">
                <a:avLst/>
              </a:prstGeom>
              <a:blipFill>
                <a:blip r:embed="rId2"/>
                <a:stretch>
                  <a:fillRect l="-1589" t="-2539" r="-3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Obraz 1">
            <a:extLst>
              <a:ext uri="{FF2B5EF4-FFF2-40B4-BE49-F238E27FC236}">
                <a16:creationId xmlns:a16="http://schemas.microsoft.com/office/drawing/2014/main" id="{F599B576-75A1-450B-8802-F8D15A5C5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432" y="1903365"/>
            <a:ext cx="5140589" cy="43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47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Confidence: Area under the curve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79" y="1499195"/>
            <a:ext cx="5447155" cy="51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A random classifier has an area under the curve of 0.5, while AUC for a perfect classifier is equal to 1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AUC of 0.8 means that a randomly selected positive observation has a score larger than that for a randomly chosen negative observation in 80% of the time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E3C6B9B-CAE6-478F-AB8F-F3C27A828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246" y="1409977"/>
            <a:ext cx="6284355" cy="534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01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pl-PL" sz="3200" noProof="0" dirty="0" err="1">
                <a:solidFill>
                  <a:srgbClr val="465562"/>
                </a:solidFill>
                <a:latin typeface="Euphemia"/>
              </a:rPr>
              <a:t>Binary</a:t>
            </a:r>
            <a:r>
              <a:rPr lang="pl-PL" sz="3200" noProof="0" dirty="0">
                <a:solidFill>
                  <a:srgbClr val="465562"/>
                </a:solidFill>
                <a:latin typeface="Euphemia"/>
              </a:rPr>
              <a:t> </a:t>
            </a:r>
            <a:r>
              <a:rPr lang="pl-PL" sz="3200" noProof="0" dirty="0" err="1">
                <a:solidFill>
                  <a:srgbClr val="465562"/>
                </a:solidFill>
                <a:latin typeface="Euphemia"/>
              </a:rPr>
              <a:t>classification</a:t>
            </a:r>
            <a:r>
              <a:rPr lang="pl-PL" sz="3200" noProof="0" dirty="0">
                <a:solidFill>
                  <a:srgbClr val="465562"/>
                </a:solidFill>
                <a:latin typeface="Euphemia"/>
              </a:rPr>
              <a:t>: </a:t>
            </a:r>
            <a:r>
              <a:rPr lang="pl-PL" sz="3200" noProof="0" dirty="0" err="1">
                <a:solidFill>
                  <a:srgbClr val="465562"/>
                </a:solidFill>
                <a:latin typeface="Euphemia"/>
              </a:rPr>
              <a:t>credit</a:t>
            </a:r>
            <a:r>
              <a:rPr lang="pl-PL" sz="3200" noProof="0" dirty="0">
                <a:solidFill>
                  <a:srgbClr val="465562"/>
                </a:solidFill>
                <a:latin typeface="Euphemia"/>
              </a:rPr>
              <a:t> </a:t>
            </a:r>
            <a:r>
              <a:rPr lang="pl-PL" sz="3200" noProof="0" dirty="0" err="1">
                <a:solidFill>
                  <a:srgbClr val="465562"/>
                </a:solidFill>
                <a:latin typeface="Euphemia"/>
              </a:rPr>
              <a:t>risk</a:t>
            </a:r>
            <a:r>
              <a:rPr lang="pl-PL" sz="3200" noProof="0" dirty="0">
                <a:solidFill>
                  <a:srgbClr val="465562"/>
                </a:solidFill>
                <a:latin typeface="Euphemia"/>
              </a:rPr>
              <a:t> </a:t>
            </a:r>
            <a:r>
              <a:rPr lang="pl-PL" sz="3200" noProof="0" dirty="0" err="1">
                <a:solidFill>
                  <a:srgbClr val="465562"/>
                </a:solidFill>
                <a:latin typeface="Euphemia"/>
              </a:rPr>
              <a:t>analysis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9438067-3721-466A-A4DB-CB224277DC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67339" y="1798463"/>
            <a:ext cx="7271864" cy="4038963"/>
          </a:xfrm>
          <a:prstGeom prst="rect">
            <a:avLst/>
          </a:prstGeom>
        </p:spPr>
      </p:pic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7E11D595-72AF-4588-AA46-334A10A31989}"/>
              </a:ext>
            </a:extLst>
          </p:cNvPr>
          <p:cNvSpPr txBox="1">
            <a:spLocks/>
          </p:cNvSpPr>
          <p:nvPr/>
        </p:nvSpPr>
        <p:spPr>
          <a:xfrm>
            <a:off x="156979" y="1499194"/>
            <a:ext cx="4241675" cy="52526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If we had a crystal ball, we would only loan money to someone we knew would pay us back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A lending institution can make use of predictive analytics to reduce number of loans they offer to those borrowers most likely to default, increasing the </a:t>
            </a:r>
            <a:r>
              <a:rPr lang="en-US" dirty="0" err="1">
                <a:solidFill>
                  <a:srgbClr val="465562"/>
                </a:solidFill>
                <a:latin typeface="Euphemia"/>
              </a:rPr>
              <a:t>profitablity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 of their loan portfolio</a:t>
            </a:r>
          </a:p>
        </p:txBody>
      </p:sp>
    </p:spTree>
    <p:extLst>
      <p:ext uri="{BB962C8B-B14F-4D97-AF65-F5344CB8AC3E}">
        <p14:creationId xmlns:p14="http://schemas.microsoft.com/office/powerpoint/2010/main" val="1264898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pl-PL" sz="3200" noProof="0" dirty="0">
                <a:solidFill>
                  <a:srgbClr val="465562"/>
                </a:solidFill>
                <a:latin typeface="Euphemia"/>
              </a:rPr>
              <a:t>Data import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79" y="1499195"/>
            <a:ext cx="11470202" cy="2028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Data is taken from Lending Club Statistics Page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D15437D-0BC2-4136-BB99-7C0505ADA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18" y="2275383"/>
            <a:ext cx="10783565" cy="425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65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pl-PL" sz="3200" noProof="0" dirty="0">
                <a:solidFill>
                  <a:srgbClr val="465562"/>
                </a:solidFill>
                <a:latin typeface="Euphemia"/>
              </a:rPr>
              <a:t>Data </a:t>
            </a:r>
            <a:r>
              <a:rPr lang="pl-PL" sz="3200" noProof="0" dirty="0" err="1">
                <a:solidFill>
                  <a:srgbClr val="465562"/>
                </a:solidFill>
                <a:latin typeface="Euphemia"/>
              </a:rPr>
              <a:t>evaluation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F4E48B45-0922-48EE-AA31-07856524A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18740" y="754906"/>
            <a:ext cx="6389475" cy="6014254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F69EF0EB-0C95-44BE-B511-62C4D288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2" y="1640213"/>
            <a:ext cx="5511222" cy="4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89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pl-PL" sz="3200" noProof="0" dirty="0" err="1">
                <a:solidFill>
                  <a:srgbClr val="465562"/>
                </a:solidFill>
                <a:latin typeface="Euphemia"/>
              </a:rPr>
              <a:t>Modelling</a:t>
            </a:r>
            <a:r>
              <a:rPr lang="pl-PL" sz="3200" noProof="0" dirty="0">
                <a:solidFill>
                  <a:srgbClr val="465562"/>
                </a:solidFill>
                <a:latin typeface="Euphemia"/>
              </a:rPr>
              <a:t> with </a:t>
            </a:r>
            <a:r>
              <a:rPr lang="pl-PL" sz="3200" noProof="0" dirty="0" err="1">
                <a:solidFill>
                  <a:srgbClr val="465562"/>
                </a:solidFill>
                <a:latin typeface="Euphemia"/>
              </a:rPr>
              <a:t>hyperparameters</a:t>
            </a:r>
            <a:r>
              <a:rPr lang="pl-PL" sz="3200" noProof="0" dirty="0">
                <a:solidFill>
                  <a:srgbClr val="465562"/>
                </a:solidFill>
                <a:latin typeface="Euphemia"/>
              </a:rPr>
              <a:t> </a:t>
            </a:r>
            <a:r>
              <a:rPr lang="pl-PL" sz="3200" noProof="0" dirty="0" err="1">
                <a:solidFill>
                  <a:srgbClr val="465562"/>
                </a:solidFill>
                <a:latin typeface="Euphemia"/>
              </a:rPr>
              <a:t>tuning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578AAD1-87A5-47D8-9FB6-52DBCF8BC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20" y="1681277"/>
            <a:ext cx="4433864" cy="4421292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832DE2E-69BC-407F-96CD-A0FE24395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26" y="1243756"/>
            <a:ext cx="4827349" cy="556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22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pl-PL" sz="3200" noProof="0" dirty="0">
                <a:solidFill>
                  <a:srgbClr val="465562"/>
                </a:solidFill>
                <a:latin typeface="Euphemia"/>
              </a:rPr>
              <a:t>Model </a:t>
            </a:r>
            <a:r>
              <a:rPr lang="pl-PL" sz="3200" noProof="0" dirty="0" err="1">
                <a:solidFill>
                  <a:srgbClr val="465562"/>
                </a:solidFill>
                <a:latin typeface="Euphemia"/>
              </a:rPr>
              <a:t>evaluation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EC718E8-9D4B-48F9-95FB-0C0A48255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03" y="1330720"/>
            <a:ext cx="8652206" cy="533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1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pl-PL" sz="3200" noProof="0" dirty="0">
                <a:solidFill>
                  <a:srgbClr val="465562"/>
                </a:solidFill>
                <a:latin typeface="Euphemia"/>
              </a:rPr>
              <a:t>Model </a:t>
            </a:r>
            <a:r>
              <a:rPr lang="pl-PL" sz="3200" noProof="0" dirty="0" err="1">
                <a:solidFill>
                  <a:srgbClr val="465562"/>
                </a:solidFill>
                <a:latin typeface="Euphemia"/>
              </a:rPr>
              <a:t>deployment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236A9F6-A7E7-441C-8B20-00379B056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51" y="1552047"/>
            <a:ext cx="11011466" cy="472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33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Classification analysis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79" y="1499195"/>
            <a:ext cx="5939021" cy="5167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Identifying to which of a set of class a new observation belongs, on the basis of a training set of data containing observations whose class is known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An algorithm that implements classification is known as a classifier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There are many classifiers: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classification trees, logistic regression, discriminant analysis, neural networks, boosted trees, random forests, deep learning methods, nearest neighbors, support vector machines, </a:t>
            </a:r>
            <a:r>
              <a:rPr lang="en-US" dirty="0" err="1">
                <a:solidFill>
                  <a:srgbClr val="465562"/>
                </a:solidFill>
                <a:latin typeface="Euphemia"/>
              </a:rPr>
              <a:t>etc</a:t>
            </a:r>
            <a:endParaRPr lang="en-US" dirty="0">
              <a:solidFill>
                <a:srgbClr val="465562"/>
              </a:solidFill>
              <a:latin typeface="Euphemia"/>
            </a:endParaRP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581A4070-E5EF-4847-8280-2AD668BE9ADE}"/>
              </a:ext>
            </a:extLst>
          </p:cNvPr>
          <p:cNvSpPr/>
          <p:nvPr/>
        </p:nvSpPr>
        <p:spPr>
          <a:xfrm>
            <a:off x="6273257" y="5187516"/>
            <a:ext cx="5722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dirty="0"/>
              <a:t>By </a:t>
            </a:r>
            <a:r>
              <a:rPr lang="en-US" sz="1200" dirty="0"/>
              <a:t>Madhu </a:t>
            </a:r>
            <a:r>
              <a:rPr lang="en-US" sz="1200" dirty="0" err="1"/>
              <a:t>Sanjeevi</a:t>
            </a:r>
            <a:r>
              <a:rPr lang="pl-PL" sz="1200" dirty="0"/>
              <a:t>, https://medium.com/deep-math-machine-learning-ai/chapter-2-0-logistic-regression-with-math-e9cbb3ec6077</a:t>
            </a:r>
            <a:endParaRPr lang="en-US" sz="1200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2775B3FD-EE8F-4B52-9CB1-1394490F0B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453957"/>
            <a:ext cx="5764823" cy="24081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738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Multiclass classification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80" y="1499195"/>
            <a:ext cx="5655150" cy="51674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Classifying observations into one of three or more classes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Inputs can be classified as one of many outputs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We can divide multi-class classification into easier binary classification problems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A54"/>
                </a:solidFill>
              </a:rPr>
              <a:t>One-vs-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One</a:t>
            </a:r>
            <a:r>
              <a:rPr lang="en-US" dirty="0">
                <a:solidFill>
                  <a:srgbClr val="414A54"/>
                </a:solidFill>
              </a:rPr>
              <a:t> 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(OVO) divide the data sets into pairs and then do classification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A54"/>
                </a:solidFill>
              </a:rPr>
              <a:t>One-vs-All 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(OVA) divide the data sets such that a hypothesis separates one class label from all of the rest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50884C9-59B3-4DE9-94BE-EB98CEA2C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965" y="4115345"/>
            <a:ext cx="4757365" cy="2398046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82B6045-129E-435C-A414-8AFD1370C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965" y="1245373"/>
            <a:ext cx="4701617" cy="24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17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Softmax function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80" y="1499195"/>
            <a:ext cx="5289311" cy="493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Normalized exponential function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Generalization of the logistic function that squashes a vector of arbitrary real values to vector of real values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in the range (0, 1)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and all the entries add up to 1 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Calculate the probabilities of each target class over all possible target classes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  <p:sp>
        <p:nvSpPr>
          <p:cNvPr id="21" name="AutoShape 2" descr="\mathbf {z} ">
            <a:extLst>
              <a:ext uri="{FF2B5EF4-FFF2-40B4-BE49-F238E27FC236}">
                <a16:creationId xmlns:a16="http://schemas.microsoft.com/office/drawing/2014/main" id="{854E03BB-F8E6-4DA2-ADD3-17BCDD9717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37500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3" descr="\sigma (\mathbf {z} )">
            <a:extLst>
              <a:ext uri="{FF2B5EF4-FFF2-40B4-BE49-F238E27FC236}">
                <a16:creationId xmlns:a16="http://schemas.microsoft.com/office/drawing/2014/main" id="{04945F42-4612-488C-8769-89A2180681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096875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Obraz 22">
            <a:extLst>
              <a:ext uri="{FF2B5EF4-FFF2-40B4-BE49-F238E27FC236}">
                <a16:creationId xmlns:a16="http://schemas.microsoft.com/office/drawing/2014/main" id="{4146CD5C-B521-47ED-AC31-9E8D88D0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918" y="1499195"/>
            <a:ext cx="6056156" cy="406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51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One-hot encoding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80" y="1499195"/>
            <a:ext cx="4964445" cy="5050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The output is a list of probabilities with which the observations belong to different classes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We can convert label into the same thing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One-hot encoding turns numbers into labels, probability of each class is 0, except for the correct class, which is 1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CA98CC1-9909-4F12-AB29-3046FEC07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450" y="2111412"/>
            <a:ext cx="6583569" cy="2966844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BE9433D1-9BA5-47B8-AD92-E4FDD82B1748}"/>
              </a:ext>
            </a:extLst>
          </p:cNvPr>
          <p:cNvSpPr/>
          <p:nvPr/>
        </p:nvSpPr>
        <p:spPr>
          <a:xfrm>
            <a:off x="7617881" y="5137122"/>
            <a:ext cx="28923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00" dirty="0"/>
              <a:t>By Andrew Glassner, The Imaginary Institute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88171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Sigmoid and Softmax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80" y="1499195"/>
            <a:ext cx="5289311" cy="493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2357EAC-A20C-49E6-904E-5E12BE8F6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514232"/>
              </p:ext>
            </p:extLst>
          </p:nvPr>
        </p:nvGraphicFramePr>
        <p:xfrm>
          <a:off x="606057" y="4604635"/>
          <a:ext cx="4650818" cy="2212088"/>
        </p:xfrm>
        <a:graphic>
          <a:graphicData uri="http://schemas.openxmlformats.org/drawingml/2006/table">
            <a:tbl>
              <a:tblPr/>
              <a:tblGrid>
                <a:gridCol w="744131">
                  <a:extLst>
                    <a:ext uri="{9D8B030D-6E8A-4147-A177-3AD203B41FA5}">
                      <a16:colId xmlns:a16="http://schemas.microsoft.com/office/drawing/2014/main" val="2502450921"/>
                    </a:ext>
                  </a:extLst>
                </a:gridCol>
                <a:gridCol w="806142">
                  <a:extLst>
                    <a:ext uri="{9D8B030D-6E8A-4147-A177-3AD203B41FA5}">
                      <a16:colId xmlns:a16="http://schemas.microsoft.com/office/drawing/2014/main" val="1985469144"/>
                    </a:ext>
                  </a:extLst>
                </a:gridCol>
                <a:gridCol w="744131">
                  <a:extLst>
                    <a:ext uri="{9D8B030D-6E8A-4147-A177-3AD203B41FA5}">
                      <a16:colId xmlns:a16="http://schemas.microsoft.com/office/drawing/2014/main" val="1632565630"/>
                    </a:ext>
                  </a:extLst>
                </a:gridCol>
                <a:gridCol w="790639">
                  <a:extLst>
                    <a:ext uri="{9D8B030D-6E8A-4147-A177-3AD203B41FA5}">
                      <a16:colId xmlns:a16="http://schemas.microsoft.com/office/drawing/2014/main" val="476607421"/>
                    </a:ext>
                  </a:extLst>
                </a:gridCol>
                <a:gridCol w="821644">
                  <a:extLst>
                    <a:ext uri="{9D8B030D-6E8A-4147-A177-3AD203B41FA5}">
                      <a16:colId xmlns:a16="http://schemas.microsoft.com/office/drawing/2014/main" val="2841313388"/>
                    </a:ext>
                  </a:extLst>
                </a:gridCol>
                <a:gridCol w="744131">
                  <a:extLst>
                    <a:ext uri="{9D8B030D-6E8A-4147-A177-3AD203B41FA5}">
                      <a16:colId xmlns:a16="http://schemas.microsoft.com/office/drawing/2014/main" val="1029688383"/>
                    </a:ext>
                  </a:extLst>
                </a:gridCol>
              </a:tblGrid>
              <a:tr h="276511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class</a:t>
                      </a:r>
                      <a:endParaRPr lang="pl-P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output</a:t>
                      </a:r>
                      <a:endParaRPr lang="pl-P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exp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sigmoid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softmax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label</a:t>
                      </a:r>
                      <a:endParaRPr lang="pl-P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646185"/>
                  </a:ext>
                </a:extLst>
              </a:tr>
              <a:tr h="276511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-4.640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8124880"/>
                  </a:ext>
                </a:extLst>
              </a:tr>
              <a:tr h="276511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-2.680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105646"/>
                  </a:ext>
                </a:extLst>
              </a:tr>
              <a:tr h="276511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2.870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17.637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4194602"/>
                  </a:ext>
                </a:extLst>
              </a:tr>
              <a:tr h="276511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-2.080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705054"/>
                  </a:ext>
                </a:extLst>
              </a:tr>
              <a:tr h="276511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971043"/>
                  </a:ext>
                </a:extLst>
              </a:tr>
              <a:tr h="276511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-2.260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068431"/>
                  </a:ext>
                </a:extLst>
              </a:tr>
              <a:tr h="276511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-7.76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20.745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217663"/>
                  </a:ext>
                </a:extLst>
              </a:tr>
            </a:tbl>
          </a:graphicData>
        </a:graphic>
      </p:graphicFrame>
      <p:sp>
        <p:nvSpPr>
          <p:cNvPr id="9" name="Prostokąt 8">
            <a:extLst>
              <a:ext uri="{FF2B5EF4-FFF2-40B4-BE49-F238E27FC236}">
                <a16:creationId xmlns:a16="http://schemas.microsoft.com/office/drawing/2014/main" id="{EC647455-BE13-455F-BE3C-9F860843C3BA}"/>
              </a:ext>
            </a:extLst>
          </p:cNvPr>
          <p:cNvSpPr/>
          <p:nvPr/>
        </p:nvSpPr>
        <p:spPr>
          <a:xfrm>
            <a:off x="2678618" y="4241529"/>
            <a:ext cx="11380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 err="1">
                <a:solidFill>
                  <a:schemeClr val="tx2"/>
                </a:solidFill>
              </a:rPr>
              <a:t>exp</a:t>
            </a:r>
            <a:r>
              <a:rPr lang="en-US" sz="1400" dirty="0">
                <a:solidFill>
                  <a:schemeClr val="tx2"/>
                </a:solidFill>
              </a:rPr>
              <a:t>/(1+</a:t>
            </a:r>
            <a:r>
              <a:rPr lang="pl-PL" sz="1400" dirty="0" err="1">
                <a:solidFill>
                  <a:schemeClr val="tx2"/>
                </a:solidFill>
              </a:rPr>
              <a:t>exp</a:t>
            </a:r>
            <a:r>
              <a:rPr lang="en-US" sz="14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5A5595A8-33E1-46E4-A6ED-ED1AF2E445C2}"/>
              </a:ext>
            </a:extLst>
          </p:cNvPr>
          <p:cNvSpPr/>
          <p:nvPr/>
        </p:nvSpPr>
        <p:spPr>
          <a:xfrm>
            <a:off x="3716761" y="4241530"/>
            <a:ext cx="13121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 err="1">
                <a:solidFill>
                  <a:schemeClr val="tx2"/>
                </a:solidFill>
              </a:rPr>
              <a:t>exp</a:t>
            </a:r>
            <a:r>
              <a:rPr lang="pl-PL" sz="1400" dirty="0">
                <a:solidFill>
                  <a:schemeClr val="tx2"/>
                </a:solidFill>
              </a:rPr>
              <a:t>/sum(</a:t>
            </a:r>
            <a:r>
              <a:rPr lang="pl-PL" sz="1400" dirty="0" err="1">
                <a:solidFill>
                  <a:schemeClr val="tx2"/>
                </a:solidFill>
              </a:rPr>
              <a:t>exp</a:t>
            </a:r>
            <a:r>
              <a:rPr lang="pl-PL" sz="1400" dirty="0">
                <a:solidFill>
                  <a:schemeClr val="tx2"/>
                </a:solidFill>
              </a:rPr>
              <a:t>)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1" name="AutoShape 2" descr="\mathbf {z} ">
            <a:extLst>
              <a:ext uri="{FF2B5EF4-FFF2-40B4-BE49-F238E27FC236}">
                <a16:creationId xmlns:a16="http://schemas.microsoft.com/office/drawing/2014/main" id="{854E03BB-F8E6-4DA2-ADD3-17BCDD9717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37500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3" descr="\sigma (\mathbf {z} )">
            <a:extLst>
              <a:ext uri="{FF2B5EF4-FFF2-40B4-BE49-F238E27FC236}">
                <a16:creationId xmlns:a16="http://schemas.microsoft.com/office/drawing/2014/main" id="{04945F42-4612-488C-8769-89A2180681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096875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ymbol zastępczy zawartości 2">
            <a:extLst>
              <a:ext uri="{FF2B5EF4-FFF2-40B4-BE49-F238E27FC236}">
                <a16:creationId xmlns:a16="http://schemas.microsoft.com/office/drawing/2014/main" id="{17F2C9FD-AE02-4265-8731-B8140BCE09EC}"/>
              </a:ext>
            </a:extLst>
          </p:cNvPr>
          <p:cNvSpPr txBox="1">
            <a:spLocks/>
          </p:cNvSpPr>
          <p:nvPr/>
        </p:nvSpPr>
        <p:spPr>
          <a:xfrm>
            <a:off x="309380" y="1532021"/>
            <a:ext cx="5459472" cy="24945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Sigmoid function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Used for binary classification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The probabilities sum need not be 1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65562"/>
                </a:solidFill>
                <a:latin typeface="Euphemia"/>
              </a:rPr>
              <a:t>Softmax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 Function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Used for multi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class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classification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The probabilities sum will be 1</a:t>
            </a:r>
          </a:p>
        </p:txBody>
      </p:sp>
      <p:graphicFrame>
        <p:nvGraphicFramePr>
          <p:cNvPr id="31" name="Wykres 30">
            <a:extLst>
              <a:ext uri="{FF2B5EF4-FFF2-40B4-BE49-F238E27FC236}">
                <a16:creationId xmlns:a16="http://schemas.microsoft.com/office/drawing/2014/main" id="{AC778EA8-B6E9-48F3-A364-158A10F677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9875968"/>
              </p:ext>
            </p:extLst>
          </p:nvPr>
        </p:nvGraphicFramePr>
        <p:xfrm>
          <a:off x="6464968" y="833345"/>
          <a:ext cx="4924927" cy="2828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Wykres 32">
            <a:extLst>
              <a:ext uri="{FF2B5EF4-FFF2-40B4-BE49-F238E27FC236}">
                <a16:creationId xmlns:a16="http://schemas.microsoft.com/office/drawing/2014/main" id="{775B0975-01DC-45A2-847C-1C5D839179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7987514"/>
              </p:ext>
            </p:extLst>
          </p:nvPr>
        </p:nvGraphicFramePr>
        <p:xfrm>
          <a:off x="6529714" y="3693695"/>
          <a:ext cx="4820075" cy="3123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83144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rxLogisticRegression: multiclass classification using L-BFGS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79" y="1499196"/>
            <a:ext cx="11349547" cy="3155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Memory size for L-BFGS, specifying the number of past positions and gradients to store for the computation of the next step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This optimization parameter limits the amount of memory that is used to compute the magnitude and direction of the next step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When you specify less memory, training is faster but less accurate</a:t>
            </a: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EFBD324-F4AA-4244-824B-79B5B2B68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440" y="4030411"/>
            <a:ext cx="7201120" cy="27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65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rxNeuralNet: multiclass classification using neural net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79" y="1499196"/>
            <a:ext cx="11349547" cy="158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This algorithm is single-threaded and will not attempt to load the entire dataset into memory</a:t>
            </a: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EA13E07-B6C8-4C3F-A35E-15F2E1B26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5" y="3229062"/>
            <a:ext cx="12016761" cy="318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52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rxDForest: parallel external memory decision forest algorithm for classification and regression 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79" y="1753425"/>
            <a:ext cx="11349547" cy="2033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Modeled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after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the </a:t>
            </a:r>
            <a:r>
              <a:rPr lang="en-US" dirty="0" err="1">
                <a:solidFill>
                  <a:srgbClr val="465562"/>
                </a:solidFill>
                <a:latin typeface="Euphemia"/>
              </a:rPr>
              <a:t>randomForest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 package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of Andy </a:t>
            </a:r>
            <a:r>
              <a:rPr lang="en-US" dirty="0" err="1">
                <a:solidFill>
                  <a:srgbClr val="465562"/>
                </a:solidFill>
                <a:latin typeface="Euphemia"/>
              </a:rPr>
              <a:t>Liaw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 and Matthew Weiner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465562"/>
                </a:solidFill>
                <a:latin typeface="Euphemia"/>
              </a:rPr>
              <a:t>https://datajobs.com/data-science-repo/Random-Forest-[Liaw-and-Weiner].pdf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41F094D-36DA-4580-85CA-63F9F123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56" y="3708105"/>
            <a:ext cx="7455283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96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rxBTrees: parallel external memory algorithm for stochastic gradient boosted decision trees 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79" y="1753425"/>
            <a:ext cx="11349547" cy="2033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Modeled after the </a:t>
            </a:r>
            <a:r>
              <a:rPr lang="en-US" dirty="0" err="1">
                <a:solidFill>
                  <a:srgbClr val="465562"/>
                </a:solidFill>
                <a:latin typeface="Euphemia"/>
              </a:rPr>
              <a:t>gbm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 package of Greg Ridgeway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465562"/>
                </a:solidFill>
                <a:latin typeface="Euphemia"/>
              </a:rPr>
              <a:t>https://www.saedsayad.com/docs/gbm2.pdf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D997A3-9F59-4C81-A644-579971A7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538" y="3429000"/>
            <a:ext cx="7194920" cy="33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52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Evaluation metrics for multiclass classification models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79" y="1408932"/>
            <a:ext cx="11596789" cy="1946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76026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A54"/>
                </a:solidFill>
              </a:rPr>
              <a:t>We can build a confusion matrix by counting how many times a certain pair occurs between predicted and actual values</a:t>
            </a:r>
            <a:endParaRPr lang="pl-PL" dirty="0">
              <a:solidFill>
                <a:srgbClr val="414A54"/>
              </a:solidFill>
            </a:endParaRPr>
          </a:p>
          <a:p>
            <a:pPr defTabSz="576026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414A54"/>
                </a:solidFill>
              </a:rPr>
              <a:t>And </a:t>
            </a:r>
            <a:r>
              <a:rPr lang="en-US" dirty="0">
                <a:solidFill>
                  <a:srgbClr val="414A54"/>
                </a:solidFill>
              </a:rPr>
              <a:t>generalize all the binary performance metrics such as precision, recall, and F1-score etc. to multi-class settings</a:t>
            </a:r>
            <a:endParaRPr lang="pl-PL" dirty="0">
              <a:solidFill>
                <a:srgbClr val="414A54"/>
              </a:solidFill>
            </a:endParaRPr>
          </a:p>
          <a:p>
            <a:pPr defTabSz="576026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l-PL" dirty="0">
              <a:solidFill>
                <a:srgbClr val="414A54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E60C2A1-0366-454A-B7D8-BD04B0D7E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02" y="3247415"/>
            <a:ext cx="4222109" cy="3292309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80749448-34C1-4AA7-B749-3F52A7F6E11D}"/>
              </a:ext>
            </a:extLst>
          </p:cNvPr>
          <p:cNvSpPr/>
          <p:nvPr/>
        </p:nvSpPr>
        <p:spPr>
          <a:xfrm>
            <a:off x="1524004" y="6539724"/>
            <a:ext cx="8877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dirty="0"/>
              <a:t>By </a:t>
            </a:r>
            <a:r>
              <a:rPr lang="en-US" sz="1200" dirty="0"/>
              <a:t>Gabriele </a:t>
            </a:r>
            <a:r>
              <a:rPr lang="en-US" sz="1200" dirty="0" err="1"/>
              <a:t>Lanaro</a:t>
            </a:r>
            <a:r>
              <a:rPr lang="pl-PL" sz="1200" dirty="0"/>
              <a:t>, https://gabrielelanaro.github.io/blog/2016/02/03/multiclass-evaluation-measures.html</a:t>
            </a:r>
            <a:endParaRPr lang="en-US" sz="12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339EA879-B206-4D90-BF02-2A36BE93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54" y="3543986"/>
            <a:ext cx="3669842" cy="302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8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Evaluation metrics for multiclass classification models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79" y="1408932"/>
            <a:ext cx="11785163" cy="941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76026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l-PL" dirty="0">
              <a:solidFill>
                <a:srgbClr val="414A54"/>
              </a:solidFill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AD0CF97-F0C1-4A38-AE72-5190773BC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8" y="1668522"/>
            <a:ext cx="11854515" cy="4575591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A392E9D3-E511-4F7F-96C7-7F0FD411987E}"/>
              </a:ext>
            </a:extLst>
          </p:cNvPr>
          <p:cNvSpPr/>
          <p:nvPr/>
        </p:nvSpPr>
        <p:spPr>
          <a:xfrm>
            <a:off x="2361218" y="6303678"/>
            <a:ext cx="846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dirty="0"/>
              <a:t>Source: Marina </a:t>
            </a:r>
            <a:r>
              <a:rPr lang="pl-PL" sz="1200" dirty="0" err="1"/>
              <a:t>Sokolovaa</a:t>
            </a:r>
            <a:r>
              <a:rPr lang="pl-PL" sz="1200" dirty="0"/>
              <a:t>, </a:t>
            </a:r>
            <a:r>
              <a:rPr lang="pl-PL" sz="1200" dirty="0" err="1"/>
              <a:t>GuyLapalme</a:t>
            </a:r>
            <a:r>
              <a:rPr lang="pl-PL" sz="1200" dirty="0"/>
              <a:t>, </a:t>
            </a:r>
            <a:r>
              <a:rPr lang="en-US" sz="1200" dirty="0"/>
              <a:t>https://www.sciencedirect.com/science/article/pii/S0306457309000259</a:t>
            </a:r>
          </a:p>
        </p:txBody>
      </p:sp>
    </p:spTree>
    <p:extLst>
      <p:ext uri="{BB962C8B-B14F-4D97-AF65-F5344CB8AC3E}">
        <p14:creationId xmlns:p14="http://schemas.microsoft.com/office/powerpoint/2010/main" val="1372858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Binary classification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80" y="1499195"/>
            <a:ext cx="4207024" cy="51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Binary or binomial classification is the task of classifying observations into two classes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In many practical binary classification problems, the two classes are not symmetric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EBE88B4-C7F3-4143-B41E-EDE22934141E}"/>
              </a:ext>
            </a:extLst>
          </p:cNvPr>
          <p:cNvSpPr/>
          <p:nvPr/>
        </p:nvSpPr>
        <p:spPr>
          <a:xfrm>
            <a:off x="4874184" y="6075955"/>
            <a:ext cx="70247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dirty="0"/>
              <a:t>Source: Amazon, https://docs.aws.amazon.com/machine-learning/latest/dg/binary-classification.html</a:t>
            </a:r>
            <a:endParaRPr lang="en-US" sz="12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A3D4CD55-17F6-485E-A2B2-487B0F161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184" y="1398580"/>
            <a:ext cx="7273016" cy="458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45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Evaluation metrics for multiclass classification models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80" y="1499194"/>
            <a:ext cx="6612720" cy="524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You can either go with the </a:t>
            </a:r>
            <a:r>
              <a:rPr lang="en-US" dirty="0" err="1">
                <a:solidFill>
                  <a:srgbClr val="465562"/>
                </a:solidFill>
                <a:latin typeface="Euphemia"/>
              </a:rPr>
              <a:t>micr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o-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average or the macro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-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average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In 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m</a:t>
            </a:r>
            <a:r>
              <a:rPr lang="en-US" dirty="0" err="1">
                <a:solidFill>
                  <a:srgbClr val="465562"/>
                </a:solidFill>
                <a:latin typeface="Euphemia"/>
              </a:rPr>
              <a:t>icro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-average method, you sum up the individual true positives, false positives, and false negatives of the system for different sets and then apply them to get the statistics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In 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m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acro-average, you take the average of the precision and recall of the system on different sets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Micro-average is preferable if there is a class imbalance problem</a:t>
            </a: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992910F-2C5B-4D9F-9F78-4F8D6BC8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357" y="1425064"/>
            <a:ext cx="5145059" cy="531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84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Train, evaluate and score multiclass classification models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78" y="1499196"/>
            <a:ext cx="4204007" cy="5066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465562"/>
                </a:solidFill>
                <a:latin typeface="Euphemia"/>
              </a:rPr>
              <a:t>Tasks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: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465562"/>
                </a:solidFill>
                <a:latin typeface="Euphemia"/>
              </a:rPr>
              <a:t>Train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models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on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diffrent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data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sets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-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model_factory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465562"/>
                </a:solidFill>
                <a:latin typeface="Euphemia"/>
              </a:rPr>
              <a:t>Evaluate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models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and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write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metrics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to SQL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465562"/>
                </a:solidFill>
                <a:latin typeface="Euphemia"/>
              </a:rPr>
              <a:t>Operationalize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training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- [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PredictiveMaintenance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].[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TrainMulticlassClassificationModel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]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3D28CE5-4722-47F0-9FE6-08C2F9163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298" y="1499196"/>
            <a:ext cx="7522972" cy="490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410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852" y="2177715"/>
            <a:ext cx="4680284" cy="2438400"/>
          </a:xfrm>
        </p:spPr>
        <p:txBody>
          <a:bodyPr/>
          <a:lstStyle/>
          <a:p>
            <a:pPr algn="ctr" defTabSz="685966"/>
            <a:r>
              <a:rPr lang="en-US" sz="4400" b="1" noProof="0" dirty="0"/>
              <a:t>Evaluation and optimization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25935" y="1969181"/>
            <a:ext cx="3944097" cy="1789375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2">
                <a:ln w="3175">
                  <a:noFill/>
                </a:ln>
                <a:solidFill>
                  <a:schemeClr val="accent4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685155">
              <a:defRPr/>
            </a:pPr>
            <a:endParaRPr lang="en-US" sz="2400" spc="-75" dirty="0">
              <a:solidFill>
                <a:srgbClr val="2C2C2C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2219519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Bias-variance tradeoff 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80" y="1499195"/>
            <a:ext cx="4667683" cy="5167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Error rate on the training set is bias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The difference between the test training error is variance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We can reduce error from bias but might increase error from variance as a result, or vice versa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This trade-off between too simple (high bias) vs. too complex (high variance) affects all supervised learning algorithms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DE4DFBF5-7756-4F47-AF3D-FBE76B65F4F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322" y="961439"/>
            <a:ext cx="5677639" cy="5167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1879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dirty="0">
                <a:solidFill>
                  <a:srgbClr val="465562"/>
                </a:solidFill>
                <a:latin typeface="Euphemia"/>
              </a:rPr>
              <a:t>Addressing bias and variance</a:t>
            </a:r>
            <a:endParaRPr lang="en-US" sz="320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413376" y="2511592"/>
            <a:ext cx="5682622" cy="36487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If you have high avoidable bias: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65562"/>
                </a:solidFill>
                <a:latin typeface="Euphemia"/>
              </a:rPr>
              <a:t>Increase the size of your model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65562"/>
                </a:solidFill>
                <a:latin typeface="Euphemia"/>
              </a:rPr>
              <a:t>Modify input features based on insights from error analysis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65562"/>
                </a:solidFill>
                <a:latin typeface="Euphemia"/>
              </a:rPr>
              <a:t>Reduce or eliminate regularization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65562"/>
                </a:solidFill>
                <a:latin typeface="Euphemia"/>
              </a:rPr>
              <a:t>Modify model architecture</a:t>
            </a:r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4E647EA4-6C78-4A1F-8B7D-A3CBAF7640A2}"/>
              </a:ext>
            </a:extLst>
          </p:cNvPr>
          <p:cNvSpPr txBox="1">
            <a:spLocks/>
          </p:cNvSpPr>
          <p:nvPr/>
        </p:nvSpPr>
        <p:spPr>
          <a:xfrm>
            <a:off x="570736" y="1444203"/>
            <a:ext cx="11328238" cy="7731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SzPct val="110000"/>
              <a:buNone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Different model architectures will have different amounts of bias/variance for the same data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</p:txBody>
      </p:sp>
      <p:sp>
        <p:nvSpPr>
          <p:cNvPr id="13" name="Symbol zastępczy zawartości 2">
            <a:extLst>
              <a:ext uri="{FF2B5EF4-FFF2-40B4-BE49-F238E27FC236}">
                <a16:creationId xmlns:a16="http://schemas.microsoft.com/office/drawing/2014/main" id="{CB28366A-6EC4-4424-84FB-2F05552480A5}"/>
              </a:ext>
            </a:extLst>
          </p:cNvPr>
          <p:cNvSpPr txBox="1">
            <a:spLocks/>
          </p:cNvSpPr>
          <p:nvPr/>
        </p:nvSpPr>
        <p:spPr>
          <a:xfrm>
            <a:off x="6234855" y="2511591"/>
            <a:ext cx="5682622" cy="36487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If you have high variance: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65562"/>
                </a:solidFill>
                <a:latin typeface="Euphemia"/>
              </a:rPr>
              <a:t>Add data to your training set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65562"/>
                </a:solidFill>
                <a:latin typeface="Euphemia"/>
              </a:rPr>
              <a:t>Add regularization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65562"/>
                </a:solidFill>
                <a:latin typeface="Euphemia"/>
              </a:rPr>
              <a:t>Decrease number of input features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65562"/>
                </a:solidFill>
                <a:latin typeface="Euphemia"/>
              </a:rPr>
              <a:t>Modify input features based on insights from error analysis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65562"/>
                </a:solidFill>
                <a:latin typeface="Euphemia"/>
              </a:rPr>
              <a:t>Decrease the model size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</p:txBody>
      </p:sp>
    </p:spTree>
    <p:extLst>
      <p:ext uri="{BB962C8B-B14F-4D97-AF65-F5344CB8AC3E}">
        <p14:creationId xmlns:p14="http://schemas.microsoft.com/office/powerpoint/2010/main" val="3128249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Detecting overfitting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79" y="1499195"/>
            <a:ext cx="5714017" cy="5167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If a model does much better on the training set than on the test set, then we’re likely overfitting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Cross-validation can help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Choose a single-number evaluation metric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Choose your validation and test data set to reflect data you expect to get in the future and want to do well on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Your dev and test sets should come from the same distribution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C3CB6FA-9E14-40C1-A5BF-3EB488C6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242" y="1614561"/>
            <a:ext cx="6184955" cy="463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65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Preventing overfitting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80" y="1499195"/>
            <a:ext cx="6243820" cy="51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Train with more data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Better features engineering, including removing irrelevant features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Try different algorithm or </a:t>
            </a:r>
            <a:r>
              <a:rPr lang="en-US" dirty="0" err="1">
                <a:solidFill>
                  <a:srgbClr val="465562"/>
                </a:solidFill>
                <a:latin typeface="Euphemia"/>
              </a:rPr>
              <a:t>ensembling</a:t>
            </a:r>
            <a:endParaRPr lang="en-US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Use regularization and other hyperparameters tuning, like early stopping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Try simpler model or more complex model with more data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91D733E-F7BD-4D8F-AEC7-7DA6EE6D8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260" y="1466964"/>
            <a:ext cx="6051861" cy="4026107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82A1A534-F7F1-434D-A039-271F2FED7A45}"/>
              </a:ext>
            </a:extLst>
          </p:cNvPr>
          <p:cNvSpPr/>
          <p:nvPr/>
        </p:nvSpPr>
        <p:spPr>
          <a:xfrm>
            <a:off x="7385840" y="5537710"/>
            <a:ext cx="3974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dirty="0"/>
              <a:t>By Andrew </a:t>
            </a:r>
            <a:r>
              <a:rPr lang="pl-PL" sz="1200" dirty="0" err="1"/>
              <a:t>Ng</a:t>
            </a:r>
            <a:r>
              <a:rPr lang="pl-PL" sz="1200" dirty="0"/>
              <a:t>: EDS, Machine Learning </a:t>
            </a:r>
            <a:r>
              <a:rPr lang="pl-PL" sz="1200" dirty="0" err="1"/>
              <a:t>Yearning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87591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Cross-validation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80" y="1466202"/>
            <a:ext cx="4222722" cy="1836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SzPct val="110000"/>
              <a:buNone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Method for creating validation sets on the fly</a:t>
            </a: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E40ACF4-2BB9-4076-8AB8-E672E317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6" y="2452788"/>
            <a:ext cx="3444906" cy="4032286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C354702C-9979-4990-BB01-E678A169902D}"/>
              </a:ext>
            </a:extLst>
          </p:cNvPr>
          <p:cNvSpPr/>
          <p:nvPr/>
        </p:nvSpPr>
        <p:spPr>
          <a:xfrm>
            <a:off x="750924" y="6548148"/>
            <a:ext cx="28923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00" dirty="0"/>
              <a:t>By Andrew Glassner, The Imaginary Institute</a:t>
            </a:r>
            <a:endParaRPr lang="en-US" sz="1000" dirty="0"/>
          </a:p>
        </p:txBody>
      </p:sp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DD08CB63-1265-4BD0-BA96-2F27E428E1A5}"/>
              </a:ext>
            </a:extLst>
          </p:cNvPr>
          <p:cNvSpPr txBox="1">
            <a:spLocks/>
          </p:cNvSpPr>
          <p:nvPr/>
        </p:nvSpPr>
        <p:spPr>
          <a:xfrm>
            <a:off x="4494925" y="1430490"/>
            <a:ext cx="7458991" cy="10929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SzPct val="110000"/>
              <a:buNone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To evaluate 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model 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performance, we’ll train on folds 2 through 5, then test with fold 1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, </a:t>
            </a:r>
            <a:br>
              <a:rPr lang="pl-PL" dirty="0">
                <a:solidFill>
                  <a:srgbClr val="465562"/>
                </a:solidFill>
                <a:latin typeface="Euphemia"/>
              </a:rPr>
            </a:br>
            <a:r>
              <a:rPr lang="pl-PL" dirty="0">
                <a:solidFill>
                  <a:srgbClr val="465562"/>
                </a:solidFill>
                <a:latin typeface="Euphemia"/>
              </a:rPr>
              <a:t>and </a:t>
            </a:r>
            <a:r>
              <a:rPr lang="pl-PL" dirty="0" err="1">
                <a:solidFill>
                  <a:srgbClr val="465562"/>
                </a:solidFill>
                <a:latin typeface="Euphemia"/>
              </a:rPr>
              <a:t>so</a:t>
            </a:r>
            <a:r>
              <a:rPr lang="pl-PL" dirty="0">
                <a:solidFill>
                  <a:srgbClr val="465562"/>
                </a:solidFill>
                <a:latin typeface="Euphemia"/>
              </a:rPr>
              <a:t> on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40F7E21-EA2D-44D1-BBFE-1149BBEAD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925" y="2523427"/>
            <a:ext cx="7540096" cy="3755713"/>
          </a:xfrm>
          <a:prstGeom prst="rect">
            <a:avLst/>
          </a:prstGeom>
        </p:spPr>
      </p:pic>
      <p:sp>
        <p:nvSpPr>
          <p:cNvPr id="15" name="Prostokąt 14">
            <a:extLst>
              <a:ext uri="{FF2B5EF4-FFF2-40B4-BE49-F238E27FC236}">
                <a16:creationId xmlns:a16="http://schemas.microsoft.com/office/drawing/2014/main" id="{A87773BA-72BB-4DAE-ABCA-6347A57B9673}"/>
              </a:ext>
            </a:extLst>
          </p:cNvPr>
          <p:cNvSpPr/>
          <p:nvPr/>
        </p:nvSpPr>
        <p:spPr>
          <a:xfrm>
            <a:off x="5177783" y="6512730"/>
            <a:ext cx="67094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By Fabian </a:t>
            </a:r>
            <a:r>
              <a:rPr lang="en-US" sz="1050" dirty="0" err="1"/>
              <a:t>Flöck</a:t>
            </a:r>
            <a:r>
              <a:rPr lang="en-US" sz="1050" dirty="0"/>
              <a:t> - Own work, CC BY-SA 3.0, https://commons.wikimedia.org/w/index.php?curid=51562781</a:t>
            </a:r>
          </a:p>
        </p:txBody>
      </p:sp>
    </p:spTree>
    <p:extLst>
      <p:ext uri="{BB962C8B-B14F-4D97-AF65-F5344CB8AC3E}">
        <p14:creationId xmlns:p14="http://schemas.microsoft.com/office/powerpoint/2010/main" val="303472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Logistic regression 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80" y="1499195"/>
            <a:ext cx="6162076" cy="5235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In linear regression we tried to predict the output value using a linear function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In logistic regression we use a different hypothesis class to try to predict the probability that a given example belongs to the specific class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We need a S-shaped function that squashes values into the range [0,1] so that we may interpret them as a probability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EBE88B4-C7F3-4143-B41E-EDE22934141E}"/>
              </a:ext>
            </a:extLst>
          </p:cNvPr>
          <p:cNvSpPr/>
          <p:nvPr/>
        </p:nvSpPr>
        <p:spPr>
          <a:xfrm>
            <a:off x="7268106" y="3370437"/>
            <a:ext cx="4068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 err="1"/>
              <a:t>Sigmoid</a:t>
            </a:r>
            <a:r>
              <a:rPr lang="pl-PL" sz="1400" dirty="0"/>
              <a:t> </a:t>
            </a:r>
            <a:r>
              <a:rPr lang="pl-PL" sz="1400" dirty="0" err="1"/>
              <a:t>function</a:t>
            </a:r>
            <a:r>
              <a:rPr lang="pl-PL" sz="1400" dirty="0"/>
              <a:t> </a:t>
            </a:r>
            <a:r>
              <a:rPr lang="pl-PL" sz="1400" dirty="0" err="1"/>
              <a:t>returns</a:t>
            </a:r>
            <a:r>
              <a:rPr lang="pl-PL" sz="1400" dirty="0"/>
              <a:t> </a:t>
            </a:r>
            <a:r>
              <a:rPr lang="pl-PL" sz="1400" dirty="0" err="1"/>
              <a:t>probability</a:t>
            </a:r>
            <a:r>
              <a:rPr lang="pl-PL" sz="1400" dirty="0"/>
              <a:t> </a:t>
            </a:r>
            <a:r>
              <a:rPr lang="pl-PL" sz="1400" dirty="0" err="1"/>
              <a:t>distribution</a:t>
            </a:r>
            <a:endParaRPr lang="en-US" sz="14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8CCD17C1-7546-4143-84C1-4B6C490A9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056" y="671210"/>
            <a:ext cx="5472608" cy="2699227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9C176132-D97A-459C-B340-FDC0CF112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067" y="4116787"/>
            <a:ext cx="5638144" cy="1730466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5B33F251-8158-400B-9F19-497D683A7E3D}"/>
              </a:ext>
            </a:extLst>
          </p:cNvPr>
          <p:cNvSpPr/>
          <p:nvPr/>
        </p:nvSpPr>
        <p:spPr>
          <a:xfrm>
            <a:off x="6785396" y="6032901"/>
            <a:ext cx="508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 err="1"/>
              <a:t>If</a:t>
            </a:r>
            <a:r>
              <a:rPr lang="pl-PL" sz="1400" dirty="0"/>
              <a:t> the p</a:t>
            </a:r>
            <a:r>
              <a:rPr lang="en-US" sz="1400" dirty="0" err="1"/>
              <a:t>robability</a:t>
            </a:r>
            <a:r>
              <a:rPr lang="en-US" sz="1400" dirty="0"/>
              <a:t> </a:t>
            </a:r>
            <a:r>
              <a:rPr lang="pl-PL" sz="1400" dirty="0" err="1"/>
              <a:t>is</a:t>
            </a:r>
            <a:r>
              <a:rPr lang="pl-PL" sz="1400" dirty="0"/>
              <a:t> </a:t>
            </a:r>
            <a:r>
              <a:rPr lang="pl-PL" sz="1400" dirty="0" err="1"/>
              <a:t>under</a:t>
            </a:r>
            <a:r>
              <a:rPr lang="pl-PL" sz="1400" dirty="0"/>
              <a:t> </a:t>
            </a:r>
            <a:r>
              <a:rPr lang="en-US" sz="1400" dirty="0"/>
              <a:t>a threshold</a:t>
            </a:r>
            <a:r>
              <a:rPr lang="pl-PL" sz="1400" dirty="0"/>
              <a:t>, </a:t>
            </a:r>
            <a:r>
              <a:rPr lang="pl-PL" sz="1400" dirty="0" err="1"/>
              <a:t>observation</a:t>
            </a:r>
            <a:r>
              <a:rPr lang="pl-PL" sz="1400" dirty="0"/>
              <a:t> </a:t>
            </a:r>
            <a:r>
              <a:rPr lang="pl-PL" sz="1400" dirty="0" err="1"/>
              <a:t>will</a:t>
            </a:r>
            <a:r>
              <a:rPr lang="pl-PL" sz="1400" dirty="0"/>
              <a:t> be </a:t>
            </a:r>
            <a:r>
              <a:rPr lang="pl-PL" sz="1400" dirty="0" err="1"/>
              <a:t>classified</a:t>
            </a:r>
            <a:r>
              <a:rPr lang="pl-PL" sz="1400" dirty="0"/>
              <a:t> as </a:t>
            </a:r>
            <a:r>
              <a:rPr lang="pl-PL" sz="1400" dirty="0" err="1"/>
              <a:t>class</a:t>
            </a:r>
            <a:r>
              <a:rPr lang="pl-PL" sz="1400" dirty="0"/>
              <a:t> 0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080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Loss functions for classification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79" y="1499195"/>
            <a:ext cx="5939021" cy="51674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The task is to find a function that minimizes the difference between predicted and actual values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Square loss (L2-norm loss)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sum of the square of the differences between the target value and the estimated values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Cross entropy loss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Measures the performance of a classification model whose output is a probability value between 0 and 1</a:t>
            </a: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Increases as the predicted probability diverges from the actual label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BDD9796F-F442-4A00-AAA6-BE4BF60AC54F}"/>
              </a:ext>
            </a:extLst>
          </p:cNvPr>
          <p:cNvSpPr/>
          <p:nvPr/>
        </p:nvSpPr>
        <p:spPr>
          <a:xfrm>
            <a:off x="6736994" y="5378100"/>
            <a:ext cx="50619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The Hinge Loss E(z) = max(0,1-z) is plotted in blue, the Log Loss in red, the Square Loss in green and the 0/1 error in black</a:t>
            </a:r>
            <a:endParaRPr lang="pl-PL" sz="1400" dirty="0"/>
          </a:p>
          <a:p>
            <a:r>
              <a:rPr lang="pl-PL" sz="1400" dirty="0"/>
              <a:t>Source: Microsoft, https://research.microsoft.com/en-us/um/people/manik/projects/trade-off/hinge.html</a:t>
            </a:r>
            <a:endParaRPr lang="en-US" sz="1400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909663B-F2C3-4AA6-A235-8B829A4B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351" y="1499195"/>
            <a:ext cx="4809311" cy="36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9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Binary classification using BFGS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80" y="1499195"/>
            <a:ext cx="6396874" cy="5235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65562"/>
                </a:solidFill>
                <a:latin typeface="Euphemia"/>
              </a:rPr>
              <a:t>Broyden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–Fletcher–Goldfarb–</a:t>
            </a:r>
            <a:r>
              <a:rPr lang="en-US" dirty="0" err="1">
                <a:solidFill>
                  <a:srgbClr val="465562"/>
                </a:solidFill>
                <a:latin typeface="Euphemia"/>
              </a:rPr>
              <a:t>Shanno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 (BFGS) algorithm use quasi-Newtonian methods to estimate the computationally intensive Hessian matrix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465562"/>
                </a:solidFill>
                <a:latin typeface="Euphemia"/>
              </a:rPr>
              <a:t>I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n quasi-Newton methods, the Hessian matrix of second derivatives is not computed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Instead, the Hessian matrix is approximated using updates specified by gradient evaluations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EBE88B4-C7F3-4143-B41E-EDE22934141E}"/>
              </a:ext>
            </a:extLst>
          </p:cNvPr>
          <p:cNvSpPr/>
          <p:nvPr/>
        </p:nvSpPr>
        <p:spPr>
          <a:xfrm>
            <a:off x="7262545" y="5718829"/>
            <a:ext cx="4458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By </a:t>
            </a:r>
            <a:r>
              <a:rPr lang="en-US" sz="1200" dirty="0" err="1"/>
              <a:t>IkamusumeFan</a:t>
            </a:r>
            <a:r>
              <a:rPr lang="en-US" sz="1200" dirty="0"/>
              <a:t> - Own work, CC BY-SA 4.0, https://commons.wikimedia.org/w/index.php?curid=42043175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CCB4EF2-8D46-4199-8E85-1D0018BED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318" y="1616878"/>
            <a:ext cx="5196644" cy="415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53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solidFill>
                  <a:srgbClr val="465562"/>
                </a:solidFill>
                <a:latin typeface="Euphemia"/>
              </a:rPr>
              <a:t>rxLogisticRegression: classification with L-BFGS</a:t>
            </a:r>
            <a:endParaRPr lang="en-US" sz="3200" noProof="0" dirty="0">
              <a:latin typeface="Euphemia" panose="020B05030401020201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156979" y="1499195"/>
            <a:ext cx="11447659" cy="2260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Can use elastic net regularization: a linear combination of L1 and L2 regularizations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Adding the ridge penalty to the regularization can improve model accuracy when the number of predictors is greater than the sample size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65562"/>
                </a:solidFill>
                <a:latin typeface="Euphemia"/>
              </a:rPr>
              <a:t>memorySize</a:t>
            </a:r>
            <a:r>
              <a:rPr lang="en-US" dirty="0">
                <a:solidFill>
                  <a:srgbClr val="465562"/>
                </a:solidFill>
                <a:latin typeface="Euphemia"/>
              </a:rPr>
              <a:t> parameter specifies the number of past positions and gradients to store for use in the computation of the next step</a:t>
            </a: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9D6B98B-9E9D-4331-A2BE-7D89428D3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59" y="3947954"/>
            <a:ext cx="9661816" cy="24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86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TB Conversations 2013">
  <a:themeElements>
    <a:clrScheme name="Data Platform Complete">
      <a:dk1>
        <a:srgbClr val="2C2C2C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C000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 defTabSz="932472" fontAlgn="base">
          <a:lnSpc>
            <a:spcPct val="90000"/>
          </a:lnSpc>
          <a:spcBef>
            <a:spcPct val="0"/>
          </a:spcBef>
          <a:spcAft>
            <a:spcPct val="0"/>
          </a:spcAft>
          <a:buFont typeface="Wingdings 3" panose="05040102010807070707" pitchFamily="18" charset="2"/>
          <a:buChar char="Æ"/>
          <a:defRPr sz="2000" b="1" dirty="0" err="1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kiet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Pakiet 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Pakiet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Pakiet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Pakiet 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Pakiet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2316</TotalTime>
  <Words>2695</Words>
  <Application>Microsoft Office PowerPoint</Application>
  <PresentationFormat>Panoramiczny</PresentationFormat>
  <Paragraphs>312</Paragraphs>
  <Slides>57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57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Consolas</vt:lpstr>
      <vt:lpstr>Euphemia</vt:lpstr>
      <vt:lpstr>Segoe UI</vt:lpstr>
      <vt:lpstr>Segoe UI Light</vt:lpstr>
      <vt:lpstr>Wingdings</vt:lpstr>
      <vt:lpstr>Wingdings 3</vt:lpstr>
      <vt:lpstr>Office Theme</vt:lpstr>
      <vt:lpstr>STB Conversations 2013</vt:lpstr>
      <vt:lpstr>Prezentacja programu PowerPoint</vt:lpstr>
      <vt:lpstr>Agenda</vt:lpstr>
      <vt:lpstr> Supervised learning -classification  </vt:lpstr>
      <vt:lpstr>Classification analysis</vt:lpstr>
      <vt:lpstr>Binary classification</vt:lpstr>
      <vt:lpstr>Logistic regression </vt:lpstr>
      <vt:lpstr>Loss functions for classification</vt:lpstr>
      <vt:lpstr>Binary classification using BFGS</vt:lpstr>
      <vt:lpstr>rxLogisticRegression: classification with L-BFGS</vt:lpstr>
      <vt:lpstr>rxNeuralNet: binary classification with neural nets</vt:lpstr>
      <vt:lpstr>rxNeuralNet: binary classification with neural nets</vt:lpstr>
      <vt:lpstr>Decision trees</vt:lpstr>
      <vt:lpstr>Classification by induction of decision trees</vt:lpstr>
      <vt:lpstr>Using entropy to split</vt:lpstr>
      <vt:lpstr>Entropy and Gini index</vt:lpstr>
      <vt:lpstr>Ensemble models</vt:lpstr>
      <vt:lpstr>Bootstrapping</vt:lpstr>
      <vt:lpstr>Random forest</vt:lpstr>
      <vt:lpstr>Final prediction</vt:lpstr>
      <vt:lpstr>How many trees we need?</vt:lpstr>
      <vt:lpstr>rxFastForest: binary classification with random forest</vt:lpstr>
      <vt:lpstr>Boosted decision trees</vt:lpstr>
      <vt:lpstr>Loss functions for boosting</vt:lpstr>
      <vt:lpstr>rxFastTrees: binary classification with boosted trees</vt:lpstr>
      <vt:lpstr>rxEnsemble: stacking models</vt:lpstr>
      <vt:lpstr>Evaluation metrics for binary classification models</vt:lpstr>
      <vt:lpstr>When to minimize what?</vt:lpstr>
      <vt:lpstr>Accuracy paradox</vt:lpstr>
      <vt:lpstr>Beyond accuracy: Precision metrics</vt:lpstr>
      <vt:lpstr>Beyond accuracy: range metrics</vt:lpstr>
      <vt:lpstr>Precision and Recall: F-Score</vt:lpstr>
      <vt:lpstr>Sensitivity and Specificity: Receiver Operating Characteristics Curve (ROC)</vt:lpstr>
      <vt:lpstr>Confidence: Area under the curve</vt:lpstr>
      <vt:lpstr>Binary classification: credit risk analysis</vt:lpstr>
      <vt:lpstr>Data import</vt:lpstr>
      <vt:lpstr>Data evaluation</vt:lpstr>
      <vt:lpstr>Modelling with hyperparameters tuning</vt:lpstr>
      <vt:lpstr>Model evaluation</vt:lpstr>
      <vt:lpstr>Model deployment</vt:lpstr>
      <vt:lpstr>Multiclass classification</vt:lpstr>
      <vt:lpstr>Softmax function</vt:lpstr>
      <vt:lpstr>One-hot encoding</vt:lpstr>
      <vt:lpstr>Sigmoid and Softmax</vt:lpstr>
      <vt:lpstr>rxLogisticRegression: multiclass classification using L-BFGS</vt:lpstr>
      <vt:lpstr>rxNeuralNet: multiclass classification using neural net</vt:lpstr>
      <vt:lpstr>rxDForest: parallel external memory decision forest algorithm for classification and regression </vt:lpstr>
      <vt:lpstr>rxBTrees: parallel external memory algorithm for stochastic gradient boosted decision trees </vt:lpstr>
      <vt:lpstr>Evaluation metrics for multiclass classification models</vt:lpstr>
      <vt:lpstr>Evaluation metrics for multiclass classification models</vt:lpstr>
      <vt:lpstr>Evaluation metrics for multiclass classification models</vt:lpstr>
      <vt:lpstr>Train, evaluate and score multiclass classification models</vt:lpstr>
      <vt:lpstr>Evaluation and optimization</vt:lpstr>
      <vt:lpstr>Bias-variance tradeoff </vt:lpstr>
      <vt:lpstr>Addressing bias and variance</vt:lpstr>
      <vt:lpstr>Detecting overfitting</vt:lpstr>
      <vt:lpstr>Preventing overfitting</vt:lpstr>
      <vt:lpstr>Cross-validation</vt:lpstr>
    </vt:vector>
  </TitlesOfParts>
  <Company>UH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3 – begin entering text and images here.</dc:title>
  <dc:creator>Nichley, Madeline C</dc:creator>
  <cp:lastModifiedBy>Marcin Szeliga</cp:lastModifiedBy>
  <cp:revision>371</cp:revision>
  <dcterms:created xsi:type="dcterms:W3CDTF">2011-04-29T12:25:43Z</dcterms:created>
  <dcterms:modified xsi:type="dcterms:W3CDTF">2019-04-16T09:18:14Z</dcterms:modified>
</cp:coreProperties>
</file>